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57" r:id="rId3"/>
    <p:sldId id="304" r:id="rId4"/>
    <p:sldId id="305" r:id="rId5"/>
    <p:sldId id="306" r:id="rId6"/>
    <p:sldId id="307" r:id="rId7"/>
    <p:sldId id="308" r:id="rId8"/>
    <p:sldId id="309" r:id="rId9"/>
    <p:sldId id="292" r:id="rId10"/>
    <p:sldId id="283" r:id="rId11"/>
    <p:sldId id="295" r:id="rId12"/>
    <p:sldId id="296" r:id="rId13"/>
    <p:sldId id="297" r:id="rId14"/>
    <p:sldId id="298" r:id="rId15"/>
    <p:sldId id="299" r:id="rId16"/>
    <p:sldId id="300" r:id="rId17"/>
    <p:sldId id="284" r:id="rId18"/>
    <p:sldId id="285" r:id="rId19"/>
    <p:sldId id="310" r:id="rId20"/>
    <p:sldId id="311" r:id="rId21"/>
    <p:sldId id="301" r:id="rId22"/>
    <p:sldId id="302" r:id="rId23"/>
    <p:sldId id="303" r:id="rId24"/>
    <p:sldId id="270" r:id="rId25"/>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p:scale>
          <a:sx n="80" d="100"/>
          <a:sy n="80" d="100"/>
        </p:scale>
        <p:origin x="-1668" y="-79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52D2EA9E-82F8-4DDD-AD57-4D9AE89FD0E6}" type="datetimeFigureOut">
              <a:rPr lang="en-US" smtClean="0"/>
              <a:t>13/03/2023</a:t>
            </a:fld>
            <a:endParaRPr lang="en-US"/>
          </a:p>
        </p:txBody>
      </p:sp>
      <p:sp>
        <p:nvSpPr>
          <p:cNvPr id="4" name="Footer Placeholder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FD7B34BD-0E12-4528-8924-DC3B0C57E385}"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86FD60-A844-C6D9-AE78-A1B5E4FC92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84E607D-A6FB-9268-77C9-B074EA3C99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8389A54-E331-1BB9-DCD2-C89C39C1F8D6}"/>
              </a:ext>
            </a:extLst>
          </p:cNvPr>
          <p:cNvSpPr>
            <a:spLocks noGrp="1"/>
          </p:cNvSpPr>
          <p:nvPr>
            <p:ph type="dt" sz="half" idx="10"/>
          </p:nvPr>
        </p:nvSpPr>
        <p:spPr/>
        <p:txBody>
          <a:bodyPr/>
          <a:lstStyle/>
          <a:p>
            <a:fld id="{DFDEAFEE-5035-48FC-B508-E4DE941649D5}" type="datetimeFigureOut">
              <a:rPr lang="en-US" smtClean="0"/>
              <a:pPr/>
              <a:t>13/03/2023</a:t>
            </a:fld>
            <a:endParaRPr lang="en-US"/>
          </a:p>
        </p:txBody>
      </p:sp>
      <p:sp>
        <p:nvSpPr>
          <p:cNvPr id="5" name="Footer Placeholder 4">
            <a:extLst>
              <a:ext uri="{FF2B5EF4-FFF2-40B4-BE49-F238E27FC236}">
                <a16:creationId xmlns:a16="http://schemas.microsoft.com/office/drawing/2014/main" xmlns="" id="{4DCE8586-70F5-C79D-ECAE-AEAC8E023F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9430B6F-2F31-829F-1E67-FD597F7FF454}"/>
              </a:ext>
            </a:extLst>
          </p:cNvPr>
          <p:cNvSpPr>
            <a:spLocks noGrp="1"/>
          </p:cNvSpPr>
          <p:nvPr>
            <p:ph type="sldNum" sz="quarter" idx="12"/>
          </p:nvPr>
        </p:nvSpPr>
        <p:spPr/>
        <p:txBody>
          <a:bodyPr/>
          <a:lstStyle/>
          <a:p>
            <a:fld id="{CE6C0028-22D0-4284-B7B5-1CDC20B965E6}" type="slidenum">
              <a:rPr lang="en-US" smtClean="0"/>
              <a:pPr/>
              <a:t>‹#›</a:t>
            </a:fld>
            <a:endParaRPr lang="en-US"/>
          </a:p>
        </p:txBody>
      </p:sp>
    </p:spTree>
    <p:extLst>
      <p:ext uri="{BB962C8B-B14F-4D97-AF65-F5344CB8AC3E}">
        <p14:creationId xmlns:p14="http://schemas.microsoft.com/office/powerpoint/2010/main" xmlns="" val="72805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C4459C-5575-C0DE-7DEE-E774318DEB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08F2893C-D27D-265B-20E2-9315022DDF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C721CA9-7D93-90B5-7CAD-D645FC5F54A2}"/>
              </a:ext>
            </a:extLst>
          </p:cNvPr>
          <p:cNvSpPr>
            <a:spLocks noGrp="1"/>
          </p:cNvSpPr>
          <p:nvPr>
            <p:ph type="dt" sz="half" idx="10"/>
          </p:nvPr>
        </p:nvSpPr>
        <p:spPr/>
        <p:txBody>
          <a:bodyPr/>
          <a:lstStyle/>
          <a:p>
            <a:fld id="{DFDEAFEE-5035-48FC-B508-E4DE941649D5}" type="datetimeFigureOut">
              <a:rPr lang="en-US" smtClean="0"/>
              <a:pPr/>
              <a:t>13/03/2023</a:t>
            </a:fld>
            <a:endParaRPr lang="en-US"/>
          </a:p>
        </p:txBody>
      </p:sp>
      <p:sp>
        <p:nvSpPr>
          <p:cNvPr id="5" name="Footer Placeholder 4">
            <a:extLst>
              <a:ext uri="{FF2B5EF4-FFF2-40B4-BE49-F238E27FC236}">
                <a16:creationId xmlns:a16="http://schemas.microsoft.com/office/drawing/2014/main" xmlns="" id="{510AAA4C-8EB7-BC1C-D2D6-8148D9E492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B2A09DF-A988-1F76-CB8D-E52BA96D80FE}"/>
              </a:ext>
            </a:extLst>
          </p:cNvPr>
          <p:cNvSpPr>
            <a:spLocks noGrp="1"/>
          </p:cNvSpPr>
          <p:nvPr>
            <p:ph type="sldNum" sz="quarter" idx="12"/>
          </p:nvPr>
        </p:nvSpPr>
        <p:spPr/>
        <p:txBody>
          <a:bodyPr/>
          <a:lstStyle/>
          <a:p>
            <a:fld id="{CE6C0028-22D0-4284-B7B5-1CDC20B965E6}" type="slidenum">
              <a:rPr lang="en-US" smtClean="0"/>
              <a:pPr/>
              <a:t>‹#›</a:t>
            </a:fld>
            <a:endParaRPr lang="en-US"/>
          </a:p>
        </p:txBody>
      </p:sp>
    </p:spTree>
    <p:extLst>
      <p:ext uri="{BB962C8B-B14F-4D97-AF65-F5344CB8AC3E}">
        <p14:creationId xmlns:p14="http://schemas.microsoft.com/office/powerpoint/2010/main" xmlns="" val="1261874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5D4F521-EF16-5386-CEE3-5C35860D750D}"/>
              </a:ext>
            </a:extLst>
          </p:cNvPr>
          <p:cNvSpPr>
            <a:spLocks noGrp="1"/>
          </p:cNvSpPr>
          <p:nvPr>
            <p:ph type="title" orient="vert"/>
          </p:nvPr>
        </p:nvSpPr>
        <p:spPr>
          <a:xfrm>
            <a:off x="8724899"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CEB6A5EA-5708-2365-2264-C47434592129}"/>
              </a:ext>
            </a:extLst>
          </p:cNvPr>
          <p:cNvSpPr>
            <a:spLocks noGrp="1"/>
          </p:cNvSpPr>
          <p:nvPr>
            <p:ph type="body" orient="vert" idx="1"/>
          </p:nvPr>
        </p:nvSpPr>
        <p:spPr>
          <a:xfrm>
            <a:off x="838199"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DD8B794-53B2-EA60-F0EB-9B651C123696}"/>
              </a:ext>
            </a:extLst>
          </p:cNvPr>
          <p:cNvSpPr>
            <a:spLocks noGrp="1"/>
          </p:cNvSpPr>
          <p:nvPr>
            <p:ph type="dt" sz="half" idx="10"/>
          </p:nvPr>
        </p:nvSpPr>
        <p:spPr/>
        <p:txBody>
          <a:bodyPr/>
          <a:lstStyle/>
          <a:p>
            <a:fld id="{DFDEAFEE-5035-48FC-B508-E4DE941649D5}" type="datetimeFigureOut">
              <a:rPr lang="en-US" smtClean="0"/>
              <a:pPr/>
              <a:t>13/03/2023</a:t>
            </a:fld>
            <a:endParaRPr lang="en-US"/>
          </a:p>
        </p:txBody>
      </p:sp>
      <p:sp>
        <p:nvSpPr>
          <p:cNvPr id="5" name="Footer Placeholder 4">
            <a:extLst>
              <a:ext uri="{FF2B5EF4-FFF2-40B4-BE49-F238E27FC236}">
                <a16:creationId xmlns:a16="http://schemas.microsoft.com/office/drawing/2014/main" xmlns="" id="{E34AE460-D4F4-063B-8DCD-295272BD37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F29C11D-AACA-DC10-887F-18AEDA5FFD48}"/>
              </a:ext>
            </a:extLst>
          </p:cNvPr>
          <p:cNvSpPr>
            <a:spLocks noGrp="1"/>
          </p:cNvSpPr>
          <p:nvPr>
            <p:ph type="sldNum" sz="quarter" idx="12"/>
          </p:nvPr>
        </p:nvSpPr>
        <p:spPr/>
        <p:txBody>
          <a:bodyPr/>
          <a:lstStyle/>
          <a:p>
            <a:fld id="{CE6C0028-22D0-4284-B7B5-1CDC20B965E6}" type="slidenum">
              <a:rPr lang="en-US" smtClean="0"/>
              <a:pPr/>
              <a:t>‹#›</a:t>
            </a:fld>
            <a:endParaRPr lang="en-US"/>
          </a:p>
        </p:txBody>
      </p:sp>
    </p:spTree>
    <p:extLst>
      <p:ext uri="{BB962C8B-B14F-4D97-AF65-F5344CB8AC3E}">
        <p14:creationId xmlns:p14="http://schemas.microsoft.com/office/powerpoint/2010/main" xmlns="" val="743240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B08A34-3E4C-09A0-563F-ECB91F1E20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7405569-9419-0B33-A403-32456F6A57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A2F75DC-6870-3FE4-35E6-6BD7B53C63D2}"/>
              </a:ext>
            </a:extLst>
          </p:cNvPr>
          <p:cNvSpPr>
            <a:spLocks noGrp="1"/>
          </p:cNvSpPr>
          <p:nvPr>
            <p:ph type="dt" sz="half" idx="10"/>
          </p:nvPr>
        </p:nvSpPr>
        <p:spPr/>
        <p:txBody>
          <a:bodyPr/>
          <a:lstStyle/>
          <a:p>
            <a:fld id="{DFDEAFEE-5035-48FC-B508-E4DE941649D5}" type="datetimeFigureOut">
              <a:rPr lang="en-US" smtClean="0"/>
              <a:pPr/>
              <a:t>13/03/2023</a:t>
            </a:fld>
            <a:endParaRPr lang="en-US"/>
          </a:p>
        </p:txBody>
      </p:sp>
      <p:sp>
        <p:nvSpPr>
          <p:cNvPr id="5" name="Footer Placeholder 4">
            <a:extLst>
              <a:ext uri="{FF2B5EF4-FFF2-40B4-BE49-F238E27FC236}">
                <a16:creationId xmlns:a16="http://schemas.microsoft.com/office/drawing/2014/main" xmlns="" id="{9F42CF81-B7A3-1B93-328A-F8E536065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F4950D8-D739-F1CC-6EF4-B9E3A3549D0A}"/>
              </a:ext>
            </a:extLst>
          </p:cNvPr>
          <p:cNvSpPr>
            <a:spLocks noGrp="1"/>
          </p:cNvSpPr>
          <p:nvPr>
            <p:ph type="sldNum" sz="quarter" idx="12"/>
          </p:nvPr>
        </p:nvSpPr>
        <p:spPr/>
        <p:txBody>
          <a:bodyPr/>
          <a:lstStyle/>
          <a:p>
            <a:fld id="{CE6C0028-22D0-4284-B7B5-1CDC20B965E6}" type="slidenum">
              <a:rPr lang="en-US" smtClean="0"/>
              <a:pPr/>
              <a:t>‹#›</a:t>
            </a:fld>
            <a:endParaRPr lang="en-US"/>
          </a:p>
        </p:txBody>
      </p:sp>
    </p:spTree>
    <p:extLst>
      <p:ext uri="{BB962C8B-B14F-4D97-AF65-F5344CB8AC3E}">
        <p14:creationId xmlns:p14="http://schemas.microsoft.com/office/powerpoint/2010/main" xmlns="" val="47998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C82EC-9F4D-D5E9-E6D2-AA513E402142}"/>
              </a:ext>
            </a:extLst>
          </p:cNvPr>
          <p:cNvSpPr>
            <a:spLocks noGrp="1"/>
          </p:cNvSpPr>
          <p:nvPr>
            <p:ph type="title"/>
          </p:nvPr>
        </p:nvSpPr>
        <p:spPr>
          <a:xfrm>
            <a:off x="831852"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BDE0F33-0C69-E9F4-F0CF-55B909F9E7E9}"/>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DA96712-2CCC-97E4-F8B6-655FAAAB8B0B}"/>
              </a:ext>
            </a:extLst>
          </p:cNvPr>
          <p:cNvSpPr>
            <a:spLocks noGrp="1"/>
          </p:cNvSpPr>
          <p:nvPr>
            <p:ph type="dt" sz="half" idx="10"/>
          </p:nvPr>
        </p:nvSpPr>
        <p:spPr/>
        <p:txBody>
          <a:bodyPr/>
          <a:lstStyle/>
          <a:p>
            <a:fld id="{DFDEAFEE-5035-48FC-B508-E4DE941649D5}" type="datetimeFigureOut">
              <a:rPr lang="en-US" smtClean="0"/>
              <a:pPr/>
              <a:t>13/03/2023</a:t>
            </a:fld>
            <a:endParaRPr lang="en-US"/>
          </a:p>
        </p:txBody>
      </p:sp>
      <p:sp>
        <p:nvSpPr>
          <p:cNvPr id="5" name="Footer Placeholder 4">
            <a:extLst>
              <a:ext uri="{FF2B5EF4-FFF2-40B4-BE49-F238E27FC236}">
                <a16:creationId xmlns:a16="http://schemas.microsoft.com/office/drawing/2014/main" xmlns="" id="{C6A8C740-FD9B-C901-A4D0-FEEB91495A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4360712-04AE-7602-FD88-40C0182AE12E}"/>
              </a:ext>
            </a:extLst>
          </p:cNvPr>
          <p:cNvSpPr>
            <a:spLocks noGrp="1"/>
          </p:cNvSpPr>
          <p:nvPr>
            <p:ph type="sldNum" sz="quarter" idx="12"/>
          </p:nvPr>
        </p:nvSpPr>
        <p:spPr/>
        <p:txBody>
          <a:bodyPr/>
          <a:lstStyle/>
          <a:p>
            <a:fld id="{CE6C0028-22D0-4284-B7B5-1CDC20B965E6}" type="slidenum">
              <a:rPr lang="en-US" smtClean="0"/>
              <a:pPr/>
              <a:t>‹#›</a:t>
            </a:fld>
            <a:endParaRPr lang="en-US"/>
          </a:p>
        </p:txBody>
      </p:sp>
    </p:spTree>
    <p:extLst>
      <p:ext uri="{BB962C8B-B14F-4D97-AF65-F5344CB8AC3E}">
        <p14:creationId xmlns:p14="http://schemas.microsoft.com/office/powerpoint/2010/main" xmlns="" val="1283433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61053E-728B-FBD4-77A1-074C4877C1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735D4AE-8E89-6D88-AD80-9671A1A39D39}"/>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AED91AA-88CF-FDE0-B2CF-69A4F3F35F84}"/>
              </a:ext>
            </a:extLst>
          </p:cNvPr>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903F0BA4-120E-418D-6DE0-40D8D5FB1A23}"/>
              </a:ext>
            </a:extLst>
          </p:cNvPr>
          <p:cNvSpPr>
            <a:spLocks noGrp="1"/>
          </p:cNvSpPr>
          <p:nvPr>
            <p:ph type="dt" sz="half" idx="10"/>
          </p:nvPr>
        </p:nvSpPr>
        <p:spPr/>
        <p:txBody>
          <a:bodyPr/>
          <a:lstStyle/>
          <a:p>
            <a:fld id="{DFDEAFEE-5035-48FC-B508-E4DE941649D5}" type="datetimeFigureOut">
              <a:rPr lang="en-US" smtClean="0"/>
              <a:pPr/>
              <a:t>13/03/2023</a:t>
            </a:fld>
            <a:endParaRPr lang="en-US"/>
          </a:p>
        </p:txBody>
      </p:sp>
      <p:sp>
        <p:nvSpPr>
          <p:cNvPr id="6" name="Footer Placeholder 5">
            <a:extLst>
              <a:ext uri="{FF2B5EF4-FFF2-40B4-BE49-F238E27FC236}">
                <a16:creationId xmlns:a16="http://schemas.microsoft.com/office/drawing/2014/main" xmlns="" id="{739A8338-8165-BC15-1BDB-6D4F27764A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1539B00-01CD-6A0F-485D-821494DAD901}"/>
              </a:ext>
            </a:extLst>
          </p:cNvPr>
          <p:cNvSpPr>
            <a:spLocks noGrp="1"/>
          </p:cNvSpPr>
          <p:nvPr>
            <p:ph type="sldNum" sz="quarter" idx="12"/>
          </p:nvPr>
        </p:nvSpPr>
        <p:spPr/>
        <p:txBody>
          <a:bodyPr/>
          <a:lstStyle/>
          <a:p>
            <a:fld id="{CE6C0028-22D0-4284-B7B5-1CDC20B965E6}" type="slidenum">
              <a:rPr lang="en-US" smtClean="0"/>
              <a:pPr/>
              <a:t>‹#›</a:t>
            </a:fld>
            <a:endParaRPr lang="en-US"/>
          </a:p>
        </p:txBody>
      </p:sp>
    </p:spTree>
    <p:extLst>
      <p:ext uri="{BB962C8B-B14F-4D97-AF65-F5344CB8AC3E}">
        <p14:creationId xmlns:p14="http://schemas.microsoft.com/office/powerpoint/2010/main" xmlns="" val="3428404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7C625B-AF27-E174-4F5E-F8B05D4F97A4}"/>
              </a:ext>
            </a:extLst>
          </p:cNvPr>
          <p:cNvSpPr>
            <a:spLocks noGrp="1"/>
          </p:cNvSpPr>
          <p:nvPr>
            <p:ph type="title"/>
          </p:nvPr>
        </p:nvSpPr>
        <p:spPr>
          <a:xfrm>
            <a:off x="839789"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8CFE4B0-9378-702E-C59E-806ECF69E7BF}"/>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2A937F3-6169-31B4-4B6B-84A83C712878}"/>
              </a:ext>
            </a:extLst>
          </p:cNvPr>
          <p:cNvSpPr>
            <a:spLocks noGrp="1"/>
          </p:cNvSpPr>
          <p:nvPr>
            <p:ph sz="half" idx="2"/>
          </p:nvPr>
        </p:nvSpPr>
        <p:spPr>
          <a:xfrm>
            <a:off x="839789" y="2505076"/>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C854A07-F2D0-B214-A007-6317A141A2E0}"/>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6F6B35BC-2DB9-A865-933A-81768B106E30}"/>
              </a:ext>
            </a:extLst>
          </p:cNvPr>
          <p:cNvSpPr>
            <a:spLocks noGrp="1"/>
          </p:cNvSpPr>
          <p:nvPr>
            <p:ph sz="quarter" idx="4"/>
          </p:nvPr>
        </p:nvSpPr>
        <p:spPr>
          <a:xfrm>
            <a:off x="6172202" y="2505076"/>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B0D313A1-F05B-5B03-90BE-6AF618104E29}"/>
              </a:ext>
            </a:extLst>
          </p:cNvPr>
          <p:cNvSpPr>
            <a:spLocks noGrp="1"/>
          </p:cNvSpPr>
          <p:nvPr>
            <p:ph type="dt" sz="half" idx="10"/>
          </p:nvPr>
        </p:nvSpPr>
        <p:spPr/>
        <p:txBody>
          <a:bodyPr/>
          <a:lstStyle/>
          <a:p>
            <a:fld id="{DFDEAFEE-5035-48FC-B508-E4DE941649D5}" type="datetimeFigureOut">
              <a:rPr lang="en-US" smtClean="0"/>
              <a:pPr/>
              <a:t>13/03/2023</a:t>
            </a:fld>
            <a:endParaRPr lang="en-US"/>
          </a:p>
        </p:txBody>
      </p:sp>
      <p:sp>
        <p:nvSpPr>
          <p:cNvPr id="8" name="Footer Placeholder 7">
            <a:extLst>
              <a:ext uri="{FF2B5EF4-FFF2-40B4-BE49-F238E27FC236}">
                <a16:creationId xmlns:a16="http://schemas.microsoft.com/office/drawing/2014/main" xmlns="" id="{810CEF4E-8FE9-168A-0035-D2589B27CA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8C43939C-19B8-9DB9-BEFD-7121552FF8C8}"/>
              </a:ext>
            </a:extLst>
          </p:cNvPr>
          <p:cNvSpPr>
            <a:spLocks noGrp="1"/>
          </p:cNvSpPr>
          <p:nvPr>
            <p:ph type="sldNum" sz="quarter" idx="12"/>
          </p:nvPr>
        </p:nvSpPr>
        <p:spPr/>
        <p:txBody>
          <a:bodyPr/>
          <a:lstStyle/>
          <a:p>
            <a:fld id="{CE6C0028-22D0-4284-B7B5-1CDC20B965E6}" type="slidenum">
              <a:rPr lang="en-US" smtClean="0"/>
              <a:pPr/>
              <a:t>‹#›</a:t>
            </a:fld>
            <a:endParaRPr lang="en-US"/>
          </a:p>
        </p:txBody>
      </p:sp>
    </p:spTree>
    <p:extLst>
      <p:ext uri="{BB962C8B-B14F-4D97-AF65-F5344CB8AC3E}">
        <p14:creationId xmlns:p14="http://schemas.microsoft.com/office/powerpoint/2010/main" xmlns="" val="1120771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5C0BFB-8476-137A-A40F-2B4A23F3D3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ED622F7-24E6-5F0A-F56F-AD4AAD1C2B31}"/>
              </a:ext>
            </a:extLst>
          </p:cNvPr>
          <p:cNvSpPr>
            <a:spLocks noGrp="1"/>
          </p:cNvSpPr>
          <p:nvPr>
            <p:ph type="dt" sz="half" idx="10"/>
          </p:nvPr>
        </p:nvSpPr>
        <p:spPr/>
        <p:txBody>
          <a:bodyPr/>
          <a:lstStyle/>
          <a:p>
            <a:fld id="{DFDEAFEE-5035-48FC-B508-E4DE941649D5}" type="datetimeFigureOut">
              <a:rPr lang="en-US" smtClean="0"/>
              <a:pPr/>
              <a:t>13/03/2023</a:t>
            </a:fld>
            <a:endParaRPr lang="en-US"/>
          </a:p>
        </p:txBody>
      </p:sp>
      <p:sp>
        <p:nvSpPr>
          <p:cNvPr id="4" name="Footer Placeholder 3">
            <a:extLst>
              <a:ext uri="{FF2B5EF4-FFF2-40B4-BE49-F238E27FC236}">
                <a16:creationId xmlns:a16="http://schemas.microsoft.com/office/drawing/2014/main" xmlns="" id="{5EF7E7F1-4430-007A-BFC6-3DDC1DA9FC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57D7F21-E525-F84F-6105-E03A3ECB4EDC}"/>
              </a:ext>
            </a:extLst>
          </p:cNvPr>
          <p:cNvSpPr>
            <a:spLocks noGrp="1"/>
          </p:cNvSpPr>
          <p:nvPr>
            <p:ph type="sldNum" sz="quarter" idx="12"/>
          </p:nvPr>
        </p:nvSpPr>
        <p:spPr/>
        <p:txBody>
          <a:bodyPr/>
          <a:lstStyle/>
          <a:p>
            <a:fld id="{CE6C0028-22D0-4284-B7B5-1CDC20B965E6}" type="slidenum">
              <a:rPr lang="en-US" smtClean="0"/>
              <a:pPr/>
              <a:t>‹#›</a:t>
            </a:fld>
            <a:endParaRPr lang="en-US"/>
          </a:p>
        </p:txBody>
      </p:sp>
    </p:spTree>
    <p:extLst>
      <p:ext uri="{BB962C8B-B14F-4D97-AF65-F5344CB8AC3E}">
        <p14:creationId xmlns:p14="http://schemas.microsoft.com/office/powerpoint/2010/main" xmlns="" val="1830773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4A9F318-B5A6-C88B-04FA-A9758EFF4F61}"/>
              </a:ext>
            </a:extLst>
          </p:cNvPr>
          <p:cNvSpPr>
            <a:spLocks noGrp="1"/>
          </p:cNvSpPr>
          <p:nvPr>
            <p:ph type="dt" sz="half" idx="10"/>
          </p:nvPr>
        </p:nvSpPr>
        <p:spPr/>
        <p:txBody>
          <a:bodyPr/>
          <a:lstStyle/>
          <a:p>
            <a:fld id="{DFDEAFEE-5035-48FC-B508-E4DE941649D5}" type="datetimeFigureOut">
              <a:rPr lang="en-US" smtClean="0"/>
              <a:pPr/>
              <a:t>13/03/2023</a:t>
            </a:fld>
            <a:endParaRPr lang="en-US"/>
          </a:p>
        </p:txBody>
      </p:sp>
      <p:sp>
        <p:nvSpPr>
          <p:cNvPr id="3" name="Footer Placeholder 2">
            <a:extLst>
              <a:ext uri="{FF2B5EF4-FFF2-40B4-BE49-F238E27FC236}">
                <a16:creationId xmlns:a16="http://schemas.microsoft.com/office/drawing/2014/main" xmlns="" id="{30A394DA-CB96-16A1-9E03-284A3E33D5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E5E3FDC-2A52-D4B5-7F04-283B6446ED6E}"/>
              </a:ext>
            </a:extLst>
          </p:cNvPr>
          <p:cNvSpPr>
            <a:spLocks noGrp="1"/>
          </p:cNvSpPr>
          <p:nvPr>
            <p:ph type="sldNum" sz="quarter" idx="12"/>
          </p:nvPr>
        </p:nvSpPr>
        <p:spPr/>
        <p:txBody>
          <a:bodyPr/>
          <a:lstStyle/>
          <a:p>
            <a:fld id="{CE6C0028-22D0-4284-B7B5-1CDC20B965E6}" type="slidenum">
              <a:rPr lang="en-US" smtClean="0"/>
              <a:pPr/>
              <a:t>‹#›</a:t>
            </a:fld>
            <a:endParaRPr lang="en-US"/>
          </a:p>
        </p:txBody>
      </p:sp>
    </p:spTree>
    <p:extLst>
      <p:ext uri="{BB962C8B-B14F-4D97-AF65-F5344CB8AC3E}">
        <p14:creationId xmlns:p14="http://schemas.microsoft.com/office/powerpoint/2010/main" xmlns="" val="2651496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BD1FFD-5962-0837-91B9-A5BD08C3DA1C}"/>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6748E02-9053-1625-A0C5-C228B83241FE}"/>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CD64094-84DC-F214-F0CC-8F74240C3CC9}"/>
              </a:ext>
            </a:extLst>
          </p:cNvPr>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57D6D16-B9AF-1084-48CF-7BEFBF2EEC5E}"/>
              </a:ext>
            </a:extLst>
          </p:cNvPr>
          <p:cNvSpPr>
            <a:spLocks noGrp="1"/>
          </p:cNvSpPr>
          <p:nvPr>
            <p:ph type="dt" sz="half" idx="10"/>
          </p:nvPr>
        </p:nvSpPr>
        <p:spPr/>
        <p:txBody>
          <a:bodyPr/>
          <a:lstStyle/>
          <a:p>
            <a:fld id="{DFDEAFEE-5035-48FC-B508-E4DE941649D5}" type="datetimeFigureOut">
              <a:rPr lang="en-US" smtClean="0"/>
              <a:pPr/>
              <a:t>13/03/2023</a:t>
            </a:fld>
            <a:endParaRPr lang="en-US"/>
          </a:p>
        </p:txBody>
      </p:sp>
      <p:sp>
        <p:nvSpPr>
          <p:cNvPr id="6" name="Footer Placeholder 5">
            <a:extLst>
              <a:ext uri="{FF2B5EF4-FFF2-40B4-BE49-F238E27FC236}">
                <a16:creationId xmlns:a16="http://schemas.microsoft.com/office/drawing/2014/main" xmlns="" id="{5DECD2D4-62FE-DB20-342A-2FE9DDC29D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6E5E153-1941-4D18-7294-B5E3B39C8B7F}"/>
              </a:ext>
            </a:extLst>
          </p:cNvPr>
          <p:cNvSpPr>
            <a:spLocks noGrp="1"/>
          </p:cNvSpPr>
          <p:nvPr>
            <p:ph type="sldNum" sz="quarter" idx="12"/>
          </p:nvPr>
        </p:nvSpPr>
        <p:spPr/>
        <p:txBody>
          <a:bodyPr/>
          <a:lstStyle/>
          <a:p>
            <a:fld id="{CE6C0028-22D0-4284-B7B5-1CDC20B965E6}" type="slidenum">
              <a:rPr lang="en-US" smtClean="0"/>
              <a:pPr/>
              <a:t>‹#›</a:t>
            </a:fld>
            <a:endParaRPr lang="en-US"/>
          </a:p>
        </p:txBody>
      </p:sp>
    </p:spTree>
    <p:extLst>
      <p:ext uri="{BB962C8B-B14F-4D97-AF65-F5344CB8AC3E}">
        <p14:creationId xmlns:p14="http://schemas.microsoft.com/office/powerpoint/2010/main" xmlns="" val="2756858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5F116D-AA07-4821-74DC-A3CAF018201D}"/>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EAEF3631-FECC-E393-B7BC-0919BFA01A1A}"/>
              </a:ext>
            </a:extLst>
          </p:cNvPr>
          <p:cNvSpPr>
            <a:spLocks noGrp="1"/>
          </p:cNvSpPr>
          <p:nvPr>
            <p:ph type="pic" idx="1"/>
          </p:nvPr>
        </p:nvSpPr>
        <p:spPr>
          <a:xfrm>
            <a:off x="5183188" y="987425"/>
            <a:ext cx="617220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DC9A9397-83F3-E72B-769E-811A5A1EC193}"/>
              </a:ext>
            </a:extLst>
          </p:cNvPr>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98055F5-057F-8040-32A7-FB6FE96429B2}"/>
              </a:ext>
            </a:extLst>
          </p:cNvPr>
          <p:cNvSpPr>
            <a:spLocks noGrp="1"/>
          </p:cNvSpPr>
          <p:nvPr>
            <p:ph type="dt" sz="half" idx="10"/>
          </p:nvPr>
        </p:nvSpPr>
        <p:spPr/>
        <p:txBody>
          <a:bodyPr/>
          <a:lstStyle/>
          <a:p>
            <a:fld id="{DFDEAFEE-5035-48FC-B508-E4DE941649D5}" type="datetimeFigureOut">
              <a:rPr lang="en-US" smtClean="0"/>
              <a:pPr/>
              <a:t>13/03/2023</a:t>
            </a:fld>
            <a:endParaRPr lang="en-US"/>
          </a:p>
        </p:txBody>
      </p:sp>
      <p:sp>
        <p:nvSpPr>
          <p:cNvPr id="6" name="Footer Placeholder 5">
            <a:extLst>
              <a:ext uri="{FF2B5EF4-FFF2-40B4-BE49-F238E27FC236}">
                <a16:creationId xmlns:a16="http://schemas.microsoft.com/office/drawing/2014/main" xmlns="" id="{75AAF485-517A-432B-8902-2102CAFFBC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810F82A-4BC9-EAED-3CC9-85D35C868C10}"/>
              </a:ext>
            </a:extLst>
          </p:cNvPr>
          <p:cNvSpPr>
            <a:spLocks noGrp="1"/>
          </p:cNvSpPr>
          <p:nvPr>
            <p:ph type="sldNum" sz="quarter" idx="12"/>
          </p:nvPr>
        </p:nvSpPr>
        <p:spPr/>
        <p:txBody>
          <a:bodyPr/>
          <a:lstStyle/>
          <a:p>
            <a:fld id="{CE6C0028-22D0-4284-B7B5-1CDC20B965E6}" type="slidenum">
              <a:rPr lang="en-US" smtClean="0"/>
              <a:pPr/>
              <a:t>‹#›</a:t>
            </a:fld>
            <a:endParaRPr lang="en-US"/>
          </a:p>
        </p:txBody>
      </p:sp>
    </p:spTree>
    <p:extLst>
      <p:ext uri="{BB962C8B-B14F-4D97-AF65-F5344CB8AC3E}">
        <p14:creationId xmlns:p14="http://schemas.microsoft.com/office/powerpoint/2010/main" xmlns="" val="225926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7FFC26E-D2FA-AA0B-6586-5D0D5102DC82}"/>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9E7AFD05-0294-2B18-4011-790671FDEB48}"/>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D9A4B9F-156B-D019-1FE4-8EF9C03B882B}"/>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EAFEE-5035-48FC-B508-E4DE941649D5}" type="datetimeFigureOut">
              <a:rPr lang="en-US" smtClean="0"/>
              <a:pPr/>
              <a:t>13/03/2023</a:t>
            </a:fld>
            <a:endParaRPr lang="en-US"/>
          </a:p>
        </p:txBody>
      </p:sp>
      <p:sp>
        <p:nvSpPr>
          <p:cNvPr id="5" name="Footer Placeholder 4">
            <a:extLst>
              <a:ext uri="{FF2B5EF4-FFF2-40B4-BE49-F238E27FC236}">
                <a16:creationId xmlns:a16="http://schemas.microsoft.com/office/drawing/2014/main" xmlns="" id="{E5D8BD52-4FC9-74A9-CC62-070BC731DD1D}"/>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4B2D1681-0307-D289-7A7D-678C9147B252}"/>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C0028-22D0-4284-B7B5-1CDC20B965E6}" type="slidenum">
              <a:rPr lang="en-US" smtClean="0"/>
              <a:pPr/>
              <a:t>‹#›</a:t>
            </a:fld>
            <a:endParaRPr lang="en-US"/>
          </a:p>
        </p:txBody>
      </p:sp>
    </p:spTree>
    <p:extLst>
      <p:ext uri="{BB962C8B-B14F-4D97-AF65-F5344CB8AC3E}">
        <p14:creationId xmlns:p14="http://schemas.microsoft.com/office/powerpoint/2010/main" xmlns="" val="273696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5.%20Myanmar%20MER%202018%20(Table).pdf" TargetMode="External"/><Relationship Id="rId2" Type="http://schemas.openxmlformats.org/officeDocument/2006/relationships/hyperlink" Target="4.%20Myanmar%20MER%202008%20(Table).pdf" TargetMode="External"/><Relationship Id="rId1" Type="http://schemas.openxmlformats.org/officeDocument/2006/relationships/slideLayout" Target="../slideLayouts/slideLayout2.xml"/><Relationship Id="rId5" Type="http://schemas.openxmlformats.org/officeDocument/2006/relationships/hyperlink" Target="7.%20update_revised_cdd_directive_track_change_6-11-2019__0.pdf" TargetMode="External"/><Relationship Id="rId4" Type="http://schemas.openxmlformats.org/officeDocument/2006/relationships/hyperlink" Target="6.%20Myanmar%20FUR%20and%20AT%20February%202022.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myintsoe@myanmarfiu.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904813-AEC5-1A8D-601A-444652E1BE60}"/>
              </a:ext>
            </a:extLst>
          </p:cNvPr>
          <p:cNvSpPr>
            <a:spLocks noGrp="1"/>
          </p:cNvSpPr>
          <p:nvPr>
            <p:ph type="ctrTitle"/>
          </p:nvPr>
        </p:nvSpPr>
        <p:spPr>
          <a:xfrm>
            <a:off x="1087120" y="2019606"/>
            <a:ext cx="10373358" cy="1939492"/>
          </a:xfrm>
        </p:spPr>
        <p:txBody>
          <a:bodyPr anchor="ctr">
            <a:noAutofit/>
          </a:bodyPr>
          <a:lstStyle/>
          <a:p>
            <a:pPr>
              <a:lnSpc>
                <a:spcPct val="150000"/>
              </a:lnSpc>
            </a:pPr>
            <a:r>
              <a:rPr lang="en-US" sz="3200" b="1" dirty="0" smtClean="0">
                <a:solidFill>
                  <a:srgbClr val="002060"/>
                </a:solidFill>
                <a:latin typeface="Pyidaungsu" panose="020B0502040204020203" pitchFamily="34" charset="0"/>
                <a:cs typeface="Pyidaungsu" panose="020B0502040204020203" pitchFamily="34" charset="0"/>
              </a:rPr>
              <a:t>Myanmar Efforts on AML/CFT and New Finding ML Risks</a:t>
            </a:r>
            <a:endParaRPr lang="en-US" sz="3200" dirty="0">
              <a:solidFill>
                <a:srgbClr val="002060"/>
              </a:solidFill>
              <a:latin typeface="Pyidaungsu" panose="020B0502040204020203" pitchFamily="34" charset="0"/>
              <a:cs typeface="Pyidaungsu" panose="020B0502040204020203" pitchFamily="34" charset="0"/>
            </a:endParaRPr>
          </a:p>
        </p:txBody>
      </p:sp>
      <p:sp>
        <p:nvSpPr>
          <p:cNvPr id="6" name="Rectangle 5"/>
          <p:cNvSpPr/>
          <p:nvPr/>
        </p:nvSpPr>
        <p:spPr>
          <a:xfrm>
            <a:off x="0" y="6072188"/>
            <a:ext cx="12192000" cy="680956"/>
          </a:xfrm>
          <a:prstGeom prst="rect">
            <a:avLst/>
          </a:prstGeom>
        </p:spPr>
        <p:txBody>
          <a:bodyPr wrap="square">
            <a:spAutoFit/>
          </a:bodyPr>
          <a:lstStyle/>
          <a:p>
            <a:pPr algn="just" fontAlgn="base">
              <a:lnSpc>
                <a:spcPct val="250000"/>
              </a:lnSpc>
            </a:pPr>
            <a:r>
              <a:rPr lang="en-US" b="1" dirty="0" smtClean="0">
                <a:latin typeface="Pyidaungsu" pitchFamily="34" charset="0"/>
                <a:ea typeface="Times New Roman"/>
                <a:cs typeface="Pyidaungsu" pitchFamily="34" charset="0"/>
              </a:rPr>
              <a:t>6 </a:t>
            </a:r>
            <a:r>
              <a:rPr lang="en-US" b="1" dirty="0" smtClean="0">
                <a:latin typeface="Pyidaungsu" pitchFamily="34" charset="0"/>
                <a:ea typeface="Times New Roman"/>
                <a:cs typeface="Pyidaungsu" pitchFamily="34" charset="0"/>
              </a:rPr>
              <a:t>March 2023</a:t>
            </a:r>
            <a:r>
              <a:rPr lang="en-US" b="1" dirty="0">
                <a:latin typeface="Pyidaungsu" pitchFamily="34" charset="0"/>
                <a:ea typeface="Times New Roman"/>
                <a:cs typeface="Pyidaungsu" pitchFamily="34" charset="0"/>
              </a:rPr>
              <a:t>				                    	</a:t>
            </a:r>
            <a:r>
              <a:rPr lang="en-US" b="1" dirty="0" smtClean="0">
                <a:latin typeface="Pyidaungsu" pitchFamily="34" charset="0"/>
                <a:ea typeface="Times New Roman"/>
                <a:cs typeface="Pyidaungsu" pitchFamily="34" charset="0"/>
              </a:rPr>
              <a:t>           				 Yangon</a:t>
            </a:r>
            <a:endParaRPr lang="en-US" sz="1200" dirty="0">
              <a:latin typeface="Pyidaungsu" pitchFamily="34" charset="0"/>
              <a:ea typeface="Times New Roman"/>
              <a:cs typeface="Pyidaungsu" pitchFamily="34" charset="0"/>
            </a:endParaRPr>
          </a:p>
        </p:txBody>
      </p:sp>
    </p:spTree>
    <p:extLst>
      <p:ext uri="{BB962C8B-B14F-4D97-AF65-F5344CB8AC3E}">
        <p14:creationId xmlns:p14="http://schemas.microsoft.com/office/powerpoint/2010/main" xmlns="" val="392015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19466"/>
            <a:ext cx="10515600" cy="1034184"/>
          </a:xfrm>
        </p:spPr>
        <p:txBody>
          <a:bodyPr>
            <a:normAutofit/>
          </a:bodyPr>
          <a:lstStyle/>
          <a:p>
            <a:pPr algn="ctr"/>
            <a:r>
              <a:rPr lang="en-US" sz="2800" b="1" dirty="0">
                <a:solidFill>
                  <a:srgbClr val="002060"/>
                </a:solidFill>
                <a:latin typeface="Pyidaungsu" panose="020B0502040204020203" pitchFamily="34" charset="0"/>
                <a:cs typeface="Pyidaungsu" panose="020B0502040204020203" pitchFamily="34" charset="0"/>
              </a:rPr>
              <a:t>Myanmar</a:t>
            </a:r>
          </a:p>
        </p:txBody>
      </p:sp>
      <p:sp>
        <p:nvSpPr>
          <p:cNvPr id="5" name="Content Placeholder 4"/>
          <p:cNvSpPr>
            <a:spLocks noGrp="1"/>
          </p:cNvSpPr>
          <p:nvPr>
            <p:ph idx="1"/>
          </p:nvPr>
        </p:nvSpPr>
        <p:spPr>
          <a:xfrm>
            <a:off x="1" y="711160"/>
            <a:ext cx="12015788" cy="5203846"/>
          </a:xfrm>
        </p:spPr>
        <p:txBody>
          <a:bodyPr>
            <a:noAutofit/>
          </a:bodyPr>
          <a:lstStyle/>
          <a:p>
            <a:pPr marL="800100" indent="-571500" algn="just">
              <a:buFont typeface="Wingdings" panose="05000000000000000000" pitchFamily="2" charset="2"/>
              <a:buChar char="v"/>
            </a:pPr>
            <a:r>
              <a:rPr lang="en-US" sz="1600" dirty="0">
                <a:latin typeface="Pyidaungsu" panose="020B0502040204020203" pitchFamily="34" charset="0"/>
                <a:cs typeface="Pyidaungsu" panose="020B0502040204020203" pitchFamily="34" charset="0"/>
              </a:rPr>
              <a:t>In February 2020, Myanmar made a high-level political commitment to work with the FATF and APG to strengthen the effectiveness of its AML/CFT regime. Since the completion of its MER in September 2018, Myanmar has proactively made progress on a number of its MER recommended actions to improve technical compliance and effectiveness, including by introducing various legislative measures and establishing a regulatory framework for the registration of hundi operators. Myanmar will work to implement its action plan, including by: </a:t>
            </a:r>
            <a:endParaRPr lang="en-US" sz="1600" dirty="0" smtClean="0">
              <a:latin typeface="Pyidaungsu" panose="020B0502040204020203" pitchFamily="34" charset="0"/>
              <a:cs typeface="Pyidaungsu" panose="020B0502040204020203" pitchFamily="34" charset="0"/>
            </a:endParaRPr>
          </a:p>
          <a:p>
            <a:pPr marL="800100" indent="-571500" algn="just">
              <a:buNone/>
              <a:tabLst>
                <a:tab pos="1371600" algn="l"/>
              </a:tabLst>
            </a:pPr>
            <a:r>
              <a:rPr lang="en-US" sz="2200" dirty="0" smtClean="0">
                <a:latin typeface="Pyidaungsu" panose="020B0502040204020203" pitchFamily="34" charset="0"/>
                <a:cs typeface="Pyidaungsu" panose="020B0502040204020203" pitchFamily="34" charset="0"/>
              </a:rPr>
              <a:t>	(</a:t>
            </a:r>
            <a:r>
              <a:rPr lang="en-US" sz="2200" dirty="0">
                <a:latin typeface="Pyidaungsu" panose="020B0502040204020203" pitchFamily="34" charset="0"/>
                <a:cs typeface="Pyidaungsu" panose="020B0502040204020203" pitchFamily="34" charset="0"/>
              </a:rPr>
              <a:t>1) 	</a:t>
            </a:r>
            <a:r>
              <a:rPr lang="en-US" sz="2200" dirty="0" smtClean="0">
                <a:latin typeface="Pyidaungsu" panose="020B0502040204020203" pitchFamily="34" charset="0"/>
                <a:cs typeface="Pyidaungsu" panose="020B0502040204020203" pitchFamily="34" charset="0"/>
              </a:rPr>
              <a:t>demonstrating </a:t>
            </a:r>
            <a:r>
              <a:rPr lang="en-US" sz="2200" dirty="0">
                <a:latin typeface="Pyidaungsu" panose="020B0502040204020203" pitchFamily="34" charset="0"/>
                <a:cs typeface="Pyidaungsu" panose="020B0502040204020203" pitchFamily="34" charset="0"/>
              </a:rPr>
              <a:t>an improved understanding of ML risks in key areas; </a:t>
            </a:r>
          </a:p>
          <a:p>
            <a:pPr marL="800100" indent="-800100" algn="just">
              <a:buNone/>
              <a:tabLst>
                <a:tab pos="1371600" algn="l"/>
              </a:tabLst>
            </a:pPr>
            <a:r>
              <a:rPr lang="en-US" sz="2200" b="1" dirty="0" smtClean="0">
                <a:latin typeface="Pyidaungsu" panose="020B0502040204020203" pitchFamily="34" charset="0"/>
                <a:cs typeface="Pyidaungsu" panose="020B0502040204020203" pitchFamily="34" charset="0"/>
              </a:rPr>
              <a:t>	</a:t>
            </a:r>
            <a:r>
              <a:rPr lang="en-US" sz="2200" dirty="0" smtClean="0">
                <a:latin typeface="Pyidaungsu" panose="020B0502040204020203" pitchFamily="34" charset="0"/>
                <a:cs typeface="Pyidaungsu" panose="020B0502040204020203" pitchFamily="34" charset="0"/>
              </a:rPr>
              <a:t>(</a:t>
            </a:r>
            <a:r>
              <a:rPr lang="en-US" sz="2200" dirty="0">
                <a:latin typeface="Pyidaungsu" panose="020B0502040204020203" pitchFamily="34" charset="0"/>
                <a:cs typeface="Pyidaungsu" panose="020B0502040204020203" pitchFamily="34" charset="0"/>
              </a:rPr>
              <a:t>2) </a:t>
            </a:r>
            <a:r>
              <a:rPr lang="en-US" sz="2200" dirty="0" smtClean="0">
                <a:latin typeface="Pyidaungsu" panose="020B0502040204020203" pitchFamily="34" charset="0"/>
                <a:cs typeface="Pyidaungsu" panose="020B0502040204020203" pitchFamily="34" charset="0"/>
              </a:rPr>
              <a:t>	ensuring </a:t>
            </a:r>
            <a:r>
              <a:rPr lang="en-US" sz="2200" dirty="0">
                <a:latin typeface="Pyidaungsu" panose="020B0502040204020203" pitchFamily="34" charset="0"/>
                <a:cs typeface="Pyidaungsu" panose="020B0502040204020203" pitchFamily="34" charset="0"/>
              </a:rPr>
              <a:t>the supervisory body for DNFBPs is sufficiently resourced, </a:t>
            </a:r>
            <a:r>
              <a:rPr lang="en-US" sz="2200" dirty="0" smtClean="0">
                <a:latin typeface="Pyidaungsu" panose="020B0502040204020203" pitchFamily="34" charset="0"/>
                <a:cs typeface="Pyidaungsu" panose="020B0502040204020203" pitchFamily="34" charset="0"/>
              </a:rPr>
              <a:t>onsite/offsite 	inspections </a:t>
            </a:r>
            <a:r>
              <a:rPr lang="en-US" sz="2200" dirty="0">
                <a:latin typeface="Pyidaungsu" panose="020B0502040204020203" pitchFamily="34" charset="0"/>
                <a:cs typeface="Pyidaungsu" panose="020B0502040204020203" pitchFamily="34" charset="0"/>
              </a:rPr>
              <a:t>are risk-based, and hundi operators are registered and supervised; </a:t>
            </a:r>
            <a:endParaRPr lang="en-US" sz="2200" dirty="0" smtClean="0">
              <a:latin typeface="Pyidaungsu" panose="020B0502040204020203" pitchFamily="34" charset="0"/>
              <a:cs typeface="Pyidaungsu" panose="020B0502040204020203" pitchFamily="34" charset="0"/>
            </a:endParaRPr>
          </a:p>
          <a:p>
            <a:pPr marL="800100" indent="-800100" algn="just">
              <a:buNone/>
              <a:tabLst>
                <a:tab pos="1371600" algn="l"/>
              </a:tabLst>
            </a:pPr>
            <a:r>
              <a:rPr lang="en-US" sz="2200" dirty="0">
                <a:latin typeface="Pyidaungsu" panose="020B0502040204020203" pitchFamily="34" charset="0"/>
                <a:cs typeface="Pyidaungsu" panose="020B0502040204020203" pitchFamily="34" charset="0"/>
              </a:rPr>
              <a:t>	</a:t>
            </a:r>
            <a:r>
              <a:rPr lang="en-US" sz="2200" dirty="0" smtClean="0">
                <a:latin typeface="Pyidaungsu" panose="020B0502040204020203" pitchFamily="34" charset="0"/>
                <a:cs typeface="Pyidaungsu" panose="020B0502040204020203" pitchFamily="34" charset="0"/>
              </a:rPr>
              <a:t>(</a:t>
            </a:r>
            <a:r>
              <a:rPr lang="en-US" sz="2200" dirty="0">
                <a:latin typeface="Pyidaungsu" panose="020B0502040204020203" pitchFamily="34" charset="0"/>
                <a:cs typeface="Pyidaungsu" panose="020B0502040204020203" pitchFamily="34" charset="0"/>
              </a:rPr>
              <a:t>3) </a:t>
            </a:r>
            <a:r>
              <a:rPr lang="en-US" sz="2200" dirty="0" smtClean="0">
                <a:latin typeface="Pyidaungsu" panose="020B0502040204020203" pitchFamily="34" charset="0"/>
                <a:cs typeface="Pyidaungsu" panose="020B0502040204020203" pitchFamily="34" charset="0"/>
              </a:rPr>
              <a:t>	demonstrating </a:t>
            </a:r>
            <a:r>
              <a:rPr lang="en-US" sz="2200" dirty="0">
                <a:latin typeface="Pyidaungsu" panose="020B0502040204020203" pitchFamily="34" charset="0"/>
                <a:cs typeface="Pyidaungsu" panose="020B0502040204020203" pitchFamily="34" charset="0"/>
              </a:rPr>
              <a:t>enhances in the use of financial intelligence in LEA investigations, and </a:t>
            </a:r>
            <a:r>
              <a:rPr lang="en-US" sz="2200" dirty="0" smtClean="0">
                <a:latin typeface="Pyidaungsu" panose="020B0502040204020203" pitchFamily="34" charset="0"/>
                <a:cs typeface="Pyidaungsu" panose="020B0502040204020203" pitchFamily="34" charset="0"/>
              </a:rPr>
              <a:t>	increasing </a:t>
            </a:r>
            <a:r>
              <a:rPr lang="en-US" sz="2200" dirty="0">
                <a:latin typeface="Pyidaungsu" panose="020B0502040204020203" pitchFamily="34" charset="0"/>
                <a:cs typeface="Pyidaungsu" panose="020B0502040204020203" pitchFamily="34" charset="0"/>
              </a:rPr>
              <a:t>operational analysis and disseminations by the FIU; </a:t>
            </a:r>
            <a:endParaRPr lang="en-US" sz="2200" dirty="0" smtClean="0">
              <a:latin typeface="Pyidaungsu" panose="020B0502040204020203" pitchFamily="34" charset="0"/>
              <a:cs typeface="Pyidaungsu" panose="020B0502040204020203" pitchFamily="34" charset="0"/>
            </a:endParaRPr>
          </a:p>
          <a:p>
            <a:pPr marL="800100" indent="-800100" algn="just">
              <a:buNone/>
              <a:tabLst>
                <a:tab pos="1371600" algn="l"/>
              </a:tabLst>
            </a:pPr>
            <a:r>
              <a:rPr lang="en-US" sz="2200" dirty="0">
                <a:latin typeface="Pyidaungsu" panose="020B0502040204020203" pitchFamily="34" charset="0"/>
                <a:cs typeface="Pyidaungsu" panose="020B0502040204020203" pitchFamily="34" charset="0"/>
              </a:rPr>
              <a:t>	</a:t>
            </a:r>
            <a:r>
              <a:rPr lang="en-US" sz="2200" dirty="0" smtClean="0">
                <a:latin typeface="Pyidaungsu" panose="020B0502040204020203" pitchFamily="34" charset="0"/>
                <a:cs typeface="Pyidaungsu" panose="020B0502040204020203" pitchFamily="34" charset="0"/>
              </a:rPr>
              <a:t>(</a:t>
            </a:r>
            <a:r>
              <a:rPr lang="en-US" sz="2200" dirty="0">
                <a:latin typeface="Pyidaungsu" panose="020B0502040204020203" pitchFamily="34" charset="0"/>
                <a:cs typeface="Pyidaungsu" panose="020B0502040204020203" pitchFamily="34" charset="0"/>
              </a:rPr>
              <a:t>4) </a:t>
            </a:r>
            <a:r>
              <a:rPr lang="en-US" sz="2200" dirty="0" smtClean="0">
                <a:latin typeface="Pyidaungsu" panose="020B0502040204020203" pitchFamily="34" charset="0"/>
                <a:cs typeface="Pyidaungsu" panose="020B0502040204020203" pitchFamily="34" charset="0"/>
              </a:rPr>
              <a:t>	ensuring </a:t>
            </a:r>
            <a:r>
              <a:rPr lang="en-US" sz="2200" dirty="0">
                <a:latin typeface="Pyidaungsu" panose="020B0502040204020203" pitchFamily="34" charset="0"/>
                <a:cs typeface="Pyidaungsu" panose="020B0502040204020203" pitchFamily="34" charset="0"/>
              </a:rPr>
              <a:t>that ML is investigated/prosecuted in line with risks; </a:t>
            </a:r>
            <a:endParaRPr lang="en-US" sz="2200" dirty="0" smtClean="0">
              <a:latin typeface="Pyidaungsu" panose="020B0502040204020203" pitchFamily="34" charset="0"/>
              <a:cs typeface="Pyidaungsu" panose="020B0502040204020203" pitchFamily="34" charset="0"/>
            </a:endParaRPr>
          </a:p>
          <a:p>
            <a:pPr marL="800100" indent="-800100" algn="just">
              <a:buNone/>
              <a:tabLst>
                <a:tab pos="1371600" algn="l"/>
              </a:tabLst>
            </a:pPr>
            <a:r>
              <a:rPr lang="en-US" sz="2200" dirty="0">
                <a:latin typeface="Pyidaungsu" panose="020B0502040204020203" pitchFamily="34" charset="0"/>
                <a:cs typeface="Pyidaungsu" panose="020B0502040204020203" pitchFamily="34" charset="0"/>
              </a:rPr>
              <a:t>	</a:t>
            </a:r>
            <a:r>
              <a:rPr lang="en-US" sz="2200" dirty="0" smtClean="0">
                <a:latin typeface="Pyidaungsu" panose="020B0502040204020203" pitchFamily="34" charset="0"/>
                <a:cs typeface="Pyidaungsu" panose="020B0502040204020203" pitchFamily="34" charset="0"/>
              </a:rPr>
              <a:t>(</a:t>
            </a:r>
            <a:r>
              <a:rPr lang="en-US" sz="2200" dirty="0">
                <a:latin typeface="Pyidaungsu" panose="020B0502040204020203" pitchFamily="34" charset="0"/>
                <a:cs typeface="Pyidaungsu" panose="020B0502040204020203" pitchFamily="34" charset="0"/>
              </a:rPr>
              <a:t>5) </a:t>
            </a:r>
            <a:r>
              <a:rPr lang="en-US" sz="2200" dirty="0" smtClean="0">
                <a:latin typeface="Pyidaungsu" panose="020B0502040204020203" pitchFamily="34" charset="0"/>
                <a:cs typeface="Pyidaungsu" panose="020B0502040204020203" pitchFamily="34" charset="0"/>
              </a:rPr>
              <a:t>	demonstrating 	investigation </a:t>
            </a:r>
            <a:r>
              <a:rPr lang="en-US" sz="2200" dirty="0">
                <a:latin typeface="Pyidaungsu" panose="020B0502040204020203" pitchFamily="34" charset="0"/>
                <a:cs typeface="Pyidaungsu" panose="020B0502040204020203" pitchFamily="34" charset="0"/>
              </a:rPr>
              <a:t>of transnational ML cases with international </a:t>
            </a:r>
            <a:r>
              <a:rPr lang="en-US" sz="2200" dirty="0" smtClean="0">
                <a:latin typeface="Pyidaungsu" panose="020B0502040204020203" pitchFamily="34" charset="0"/>
                <a:cs typeface="Pyidaungsu" panose="020B0502040204020203" pitchFamily="34" charset="0"/>
              </a:rPr>
              <a:t>	cooperation </a:t>
            </a:r>
          </a:p>
          <a:p>
            <a:pPr marL="800100" indent="-800100" algn="just">
              <a:buNone/>
              <a:tabLst>
                <a:tab pos="1371600" algn="l"/>
              </a:tabLst>
            </a:pPr>
            <a:r>
              <a:rPr lang="en-US" sz="2200" dirty="0">
                <a:latin typeface="Pyidaungsu" panose="020B0502040204020203" pitchFamily="34" charset="0"/>
                <a:cs typeface="Pyidaungsu" panose="020B0502040204020203" pitchFamily="34" charset="0"/>
              </a:rPr>
              <a:t>	</a:t>
            </a:r>
            <a:r>
              <a:rPr lang="en-US" sz="2200" dirty="0" smtClean="0">
                <a:latin typeface="Pyidaungsu" panose="020B0502040204020203" pitchFamily="34" charset="0"/>
                <a:cs typeface="Pyidaungsu" panose="020B0502040204020203" pitchFamily="34" charset="0"/>
              </a:rPr>
              <a:t>(</a:t>
            </a:r>
            <a:r>
              <a:rPr lang="en-US" sz="2200" dirty="0">
                <a:latin typeface="Pyidaungsu" panose="020B0502040204020203" pitchFamily="34" charset="0"/>
                <a:cs typeface="Pyidaungsu" panose="020B0502040204020203" pitchFamily="34" charset="0"/>
              </a:rPr>
              <a:t>6) </a:t>
            </a:r>
            <a:r>
              <a:rPr lang="en-US" sz="2200" dirty="0" smtClean="0">
                <a:latin typeface="Pyidaungsu" panose="020B0502040204020203" pitchFamily="34" charset="0"/>
                <a:cs typeface="Pyidaungsu" panose="020B0502040204020203" pitchFamily="34" charset="0"/>
              </a:rPr>
              <a:t>	demonstrating </a:t>
            </a:r>
            <a:r>
              <a:rPr lang="en-US" sz="2200" dirty="0">
                <a:latin typeface="Pyidaungsu" panose="020B0502040204020203" pitchFamily="34" charset="0"/>
                <a:cs typeface="Pyidaungsu" panose="020B0502040204020203" pitchFamily="34" charset="0"/>
              </a:rPr>
              <a:t>an increase in the freezing/seizing and confiscation of criminal proceeds, </a:t>
            </a:r>
            <a:r>
              <a:rPr lang="en-US" sz="2200" dirty="0" smtClean="0">
                <a:latin typeface="Pyidaungsu" panose="020B0502040204020203" pitchFamily="34" charset="0"/>
                <a:cs typeface="Pyidaungsu" panose="020B0502040204020203" pitchFamily="34" charset="0"/>
              </a:rPr>
              <a:t>	instrumentalities</a:t>
            </a:r>
            <a:r>
              <a:rPr lang="en-US" sz="2200" dirty="0">
                <a:latin typeface="Pyidaungsu" panose="020B0502040204020203" pitchFamily="34" charset="0"/>
                <a:cs typeface="Pyidaungsu" panose="020B0502040204020203" pitchFamily="34" charset="0"/>
              </a:rPr>
              <a:t>, and/or property of equivalent value; </a:t>
            </a:r>
            <a:endParaRPr lang="en-US" sz="2200" dirty="0" smtClean="0">
              <a:latin typeface="Pyidaungsu" panose="020B0502040204020203" pitchFamily="34" charset="0"/>
              <a:cs typeface="Pyidaungsu" panose="020B0502040204020203" pitchFamily="34" charset="0"/>
            </a:endParaRPr>
          </a:p>
          <a:p>
            <a:pPr marL="800100" indent="-800100" algn="just">
              <a:buNone/>
              <a:tabLst>
                <a:tab pos="1371600" algn="l"/>
              </a:tabLst>
            </a:pPr>
            <a:r>
              <a:rPr lang="en-US" sz="2200" dirty="0">
                <a:latin typeface="Pyidaungsu" panose="020B0502040204020203" pitchFamily="34" charset="0"/>
                <a:cs typeface="Pyidaungsu" panose="020B0502040204020203" pitchFamily="34" charset="0"/>
              </a:rPr>
              <a:t>	</a:t>
            </a:r>
            <a:r>
              <a:rPr lang="en-US" sz="2200" dirty="0" smtClean="0">
                <a:latin typeface="Pyidaungsu" panose="020B0502040204020203" pitchFamily="34" charset="0"/>
                <a:cs typeface="Pyidaungsu" panose="020B0502040204020203" pitchFamily="34" charset="0"/>
              </a:rPr>
              <a:t>(</a:t>
            </a:r>
            <a:r>
              <a:rPr lang="en-US" sz="2200" dirty="0">
                <a:latin typeface="Pyidaungsu" panose="020B0502040204020203" pitchFamily="34" charset="0"/>
                <a:cs typeface="Pyidaungsu" panose="020B0502040204020203" pitchFamily="34" charset="0"/>
              </a:rPr>
              <a:t>7) </a:t>
            </a:r>
            <a:r>
              <a:rPr lang="en-US" sz="2200" dirty="0" smtClean="0">
                <a:latin typeface="Pyidaungsu" panose="020B0502040204020203" pitchFamily="34" charset="0"/>
                <a:cs typeface="Pyidaungsu" panose="020B0502040204020203" pitchFamily="34" charset="0"/>
              </a:rPr>
              <a:t>	managing </a:t>
            </a:r>
            <a:r>
              <a:rPr lang="en-US" sz="2200" dirty="0">
                <a:latin typeface="Pyidaungsu" panose="020B0502040204020203" pitchFamily="34" charset="0"/>
                <a:cs typeface="Pyidaungsu" panose="020B0502040204020203" pitchFamily="34" charset="0"/>
              </a:rPr>
              <a:t>seized assets to preserve the value of seized goods until confiscation; and </a:t>
            </a:r>
            <a:endParaRPr lang="en-US" sz="2200" dirty="0" smtClean="0">
              <a:latin typeface="Pyidaungsu" panose="020B0502040204020203" pitchFamily="34" charset="0"/>
              <a:cs typeface="Pyidaungsu" panose="020B0502040204020203" pitchFamily="34" charset="0"/>
            </a:endParaRPr>
          </a:p>
          <a:p>
            <a:pPr marL="800100" indent="-800100" algn="just">
              <a:buNone/>
              <a:tabLst>
                <a:tab pos="1371600" algn="l"/>
              </a:tabLst>
            </a:pPr>
            <a:r>
              <a:rPr lang="en-US" sz="2200" dirty="0">
                <a:latin typeface="Pyidaungsu" panose="020B0502040204020203" pitchFamily="34" charset="0"/>
                <a:cs typeface="Pyidaungsu" panose="020B0502040204020203" pitchFamily="34" charset="0"/>
              </a:rPr>
              <a:t>	</a:t>
            </a:r>
            <a:r>
              <a:rPr lang="en-US" sz="2200" dirty="0" smtClean="0">
                <a:latin typeface="Pyidaungsu" panose="020B0502040204020203" pitchFamily="34" charset="0"/>
                <a:cs typeface="Pyidaungsu" panose="020B0502040204020203" pitchFamily="34" charset="0"/>
              </a:rPr>
              <a:t>(</a:t>
            </a:r>
            <a:r>
              <a:rPr lang="en-US" sz="2200" dirty="0">
                <a:latin typeface="Pyidaungsu" panose="020B0502040204020203" pitchFamily="34" charset="0"/>
                <a:cs typeface="Pyidaungsu" panose="020B0502040204020203" pitchFamily="34" charset="0"/>
              </a:rPr>
              <a:t>8) </a:t>
            </a:r>
            <a:r>
              <a:rPr lang="en-US" sz="2200" dirty="0" smtClean="0">
                <a:latin typeface="Pyidaungsu" panose="020B0502040204020203" pitchFamily="34" charset="0"/>
                <a:cs typeface="Pyidaungsu" panose="020B0502040204020203" pitchFamily="34" charset="0"/>
              </a:rPr>
              <a:t>	demonstrating </a:t>
            </a:r>
            <a:r>
              <a:rPr lang="en-US" sz="2200" dirty="0">
                <a:latin typeface="Pyidaungsu" panose="020B0502040204020203" pitchFamily="34" charset="0"/>
                <a:cs typeface="Pyidaungsu" panose="020B0502040204020203" pitchFamily="34" charset="0"/>
              </a:rPr>
              <a:t>implementation of TFS related to PF, including training on PF sanctions </a:t>
            </a:r>
            <a:r>
              <a:rPr lang="en-US" sz="2200" dirty="0" smtClean="0">
                <a:latin typeface="Pyidaungsu" panose="020B0502040204020203" pitchFamily="34" charset="0"/>
                <a:cs typeface="Pyidaungsu" panose="020B0502040204020203" pitchFamily="34" charset="0"/>
              </a:rPr>
              <a:t>	evasion</a:t>
            </a:r>
            <a:r>
              <a:rPr lang="en-US" sz="2200" dirty="0">
                <a:latin typeface="Pyidaungsu" panose="020B0502040204020203" pitchFamily="34" charset="0"/>
                <a:cs typeface="Pyidaungsu" panose="020B0502040204020203" pitchFamily="34" charset="0"/>
              </a:rPr>
              <a:t>.</a:t>
            </a:r>
            <a:endParaRPr lang="en-US" sz="2200" b="1" dirty="0" smtClean="0">
              <a:latin typeface="Pyidaungsu" panose="020B0502040204020203" pitchFamily="34" charset="0"/>
              <a:cs typeface="Pyidaungsu" panose="020B0502040204020203" pitchFamily="34" charset="0"/>
            </a:endParaRPr>
          </a:p>
          <a:p>
            <a:endParaRPr lang="en-US" sz="2200" dirty="0">
              <a:latin typeface="Pyidaungsu" panose="020B0502040204020203" pitchFamily="34" charset="0"/>
              <a:cs typeface="Pyidaungsu" panose="020B0502040204020203" pitchFamily="34" charset="0"/>
            </a:endParaRPr>
          </a:p>
        </p:txBody>
      </p:sp>
    </p:spTree>
    <p:extLst>
      <p:ext uri="{BB962C8B-B14F-4D97-AF65-F5344CB8AC3E}">
        <p14:creationId xmlns:p14="http://schemas.microsoft.com/office/powerpoint/2010/main" xmlns="" val="2951432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056" y="-25400"/>
            <a:ext cx="8529344" cy="834428"/>
            <a:chOff x="-330138" y="693166"/>
            <a:chExt cx="2137704" cy="834427"/>
          </a:xfrm>
        </p:grpSpPr>
        <p:sp>
          <p:nvSpPr>
            <p:cNvPr id="4" name="Round Same Side Corner Rectangle 3"/>
            <p:cNvSpPr/>
            <p:nvPr/>
          </p:nvSpPr>
          <p:spPr>
            <a:xfrm rot="5400000">
              <a:off x="322540" y="40488"/>
              <a:ext cx="781225" cy="2086582"/>
            </a:xfrm>
            <a:prstGeom prst="round2SameRect">
              <a:avLst>
                <a:gd name="adj1" fmla="val 50000"/>
                <a:gd name="adj2" fmla="val 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FFFFFF"/>
                </a:solidFill>
              </a:endParaRPr>
            </a:p>
          </p:txBody>
        </p:sp>
        <p:sp>
          <p:nvSpPr>
            <p:cNvPr id="5" name="Rectangle 4"/>
            <p:cNvSpPr/>
            <p:nvPr/>
          </p:nvSpPr>
          <p:spPr>
            <a:xfrm>
              <a:off x="-240873" y="812013"/>
              <a:ext cx="2048439" cy="715580"/>
            </a:xfrm>
            <a:prstGeom prst="rect">
              <a:avLst/>
            </a:prstGeom>
          </p:spPr>
          <p:txBody>
            <a:bodyPr wrap="square">
              <a:spAutoFit/>
            </a:bodyPr>
            <a:lstStyle/>
            <a:p>
              <a:pPr algn="just">
                <a:lnSpc>
                  <a:spcPct val="150000"/>
                </a:lnSpc>
              </a:pPr>
              <a:endParaRPr lang="en-US" sz="2700" b="1" dirty="0">
                <a:solidFill>
                  <a:prstClr val="white"/>
                </a:solidFill>
                <a:latin typeface="Pyidaungsu" pitchFamily="34" charset="0"/>
                <a:cs typeface="Pyidaungsu" pitchFamily="34" charset="0"/>
              </a:endParaRPr>
            </a:p>
          </p:txBody>
        </p:sp>
      </p:grpSp>
      <p:sp>
        <p:nvSpPr>
          <p:cNvPr id="7" name="Rectangle 6"/>
          <p:cNvSpPr/>
          <p:nvPr/>
        </p:nvSpPr>
        <p:spPr>
          <a:xfrm>
            <a:off x="-101600" y="-25400"/>
            <a:ext cx="9245600" cy="770401"/>
          </a:xfrm>
          <a:prstGeom prst="rect">
            <a:avLst/>
          </a:prstGeom>
        </p:spPr>
        <p:txBody>
          <a:bodyPr wrap="square" lIns="121917" tIns="60958" rIns="121917" bIns="60958">
            <a:spAutoFit/>
          </a:bodyPr>
          <a:lstStyle/>
          <a:p>
            <a:pPr>
              <a:lnSpc>
                <a:spcPct val="150000"/>
              </a:lnSpc>
            </a:pPr>
            <a:r>
              <a:rPr lang="en-US" sz="2700" b="1" dirty="0">
                <a:solidFill>
                  <a:srgbClr val="FFFFFF"/>
                </a:solidFill>
                <a:latin typeface="Pyidaungsu" pitchFamily="34" charset="0"/>
                <a:cs typeface="Pyidaungsu" pitchFamily="34" charset="0"/>
              </a:rPr>
              <a:t>Mutual Evaluation Report &amp; Follow Up Report (Myanmar)</a:t>
            </a:r>
            <a:endParaRPr lang="my-MM" sz="2700" b="1" dirty="0">
              <a:solidFill>
                <a:prstClr val="white"/>
              </a:solidFill>
              <a:latin typeface="Pyidaungsu" pitchFamily="34" charset="0"/>
              <a:cs typeface="Pyidaungsu"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3465340488"/>
              </p:ext>
            </p:extLst>
          </p:nvPr>
        </p:nvGraphicFramePr>
        <p:xfrm>
          <a:off x="243066" y="862851"/>
          <a:ext cx="11758439" cy="15595279"/>
        </p:xfrm>
        <a:graphic>
          <a:graphicData uri="http://schemas.openxmlformats.org/drawingml/2006/table">
            <a:tbl>
              <a:tblPr firstRow="1" bandRow="1">
                <a:tableStyleId>{5C22544A-7EE6-4342-B048-85BDC9FD1C3A}</a:tableStyleId>
              </a:tblPr>
              <a:tblGrid>
                <a:gridCol w="6533847"/>
                <a:gridCol w="1110450"/>
                <a:gridCol w="1070901"/>
                <a:gridCol w="1057276"/>
                <a:gridCol w="857252"/>
                <a:gridCol w="1128713"/>
              </a:tblGrid>
              <a:tr h="490537">
                <a:tc rowSpan="2">
                  <a:txBody>
                    <a:bodyPr/>
                    <a:lstStyle/>
                    <a:p>
                      <a:pPr algn="ctr"/>
                      <a:endParaRPr lang="en-US" sz="2400" b="1" dirty="0" smtClean="0">
                        <a:solidFill>
                          <a:schemeClr val="tx1"/>
                        </a:solidFill>
                        <a:latin typeface="Pyidaungsu" panose="020B0502040204020203" pitchFamily="34" charset="0"/>
                        <a:cs typeface="Pyidaungsu" panose="020B0502040204020203" pitchFamily="34" charset="0"/>
                      </a:endParaRPr>
                    </a:p>
                    <a:p>
                      <a:pPr algn="ctr"/>
                      <a:r>
                        <a:rPr lang="en-US" sz="2400" b="1" dirty="0" smtClean="0">
                          <a:solidFill>
                            <a:schemeClr val="tx1"/>
                          </a:solidFill>
                          <a:latin typeface="Pyidaungsu" panose="020B0502040204020203" pitchFamily="34" charset="0"/>
                          <a:cs typeface="Pyidaungsu" panose="020B0502040204020203" pitchFamily="34" charset="0"/>
                        </a:rPr>
                        <a:t>Recommendations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gridSpan="5">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Rating </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596390">
                <a:tc vMerge="1">
                  <a:txBody>
                    <a:bodyPr/>
                    <a:lstStyle/>
                    <a:p>
                      <a:endParaRPr lang="en-US" b="1" dirty="0">
                        <a:solidFill>
                          <a:schemeClr val="bg1"/>
                        </a:solidFill>
                        <a:latin typeface="Pyidaungsu" panose="020B0502040204020203" pitchFamily="34" charset="0"/>
                        <a:cs typeface="Pyidaungsu" panose="020B0502040204020203" pitchFamily="34" charset="0"/>
                      </a:endParaRPr>
                    </a:p>
                  </a:txBody>
                  <a:tcPr/>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2018</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2019</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2020</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2021</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2022</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965007">
                <a:tc>
                  <a:txBody>
                    <a:bodyPr/>
                    <a:lstStyle/>
                    <a:p>
                      <a:r>
                        <a:rPr lang="en-US" sz="2400" b="1" dirty="0" smtClean="0">
                          <a:solidFill>
                            <a:schemeClr val="tx1"/>
                          </a:solidFill>
                          <a:latin typeface="Pyidaungsu" panose="020B0502040204020203" pitchFamily="34" charset="0"/>
                          <a:cs typeface="Pyidaungsu" panose="020B0502040204020203" pitchFamily="34" charset="0"/>
                        </a:rPr>
                        <a:t>1 - </a:t>
                      </a:r>
                      <a:r>
                        <a:rPr lang="en-US" sz="2400" b="1" spc="-60" baseline="0" dirty="0" smtClean="0">
                          <a:solidFill>
                            <a:schemeClr val="tx1"/>
                          </a:solidFill>
                          <a:latin typeface="Pyidaungsu" panose="020B0502040204020203" pitchFamily="34" charset="0"/>
                          <a:cs typeface="Pyidaungsu" panose="020B0502040204020203" pitchFamily="34" charset="0"/>
                        </a:rPr>
                        <a:t>Assessing risks &amp; applying a risk-based approach</a:t>
                      </a:r>
                      <a:endParaRPr lang="en-US" sz="2400" b="1" spc="-60" baseline="0"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marL="0" marR="0" algn="ctr">
                        <a:lnSpc>
                          <a:spcPct val="150000"/>
                        </a:lnSpc>
                        <a:spcBef>
                          <a:spcPts val="0"/>
                        </a:spcBef>
                        <a:spcAft>
                          <a:spcPts val="0"/>
                        </a:spcAft>
                        <a:tabLst>
                          <a:tab pos="685800" algn="l"/>
                          <a:tab pos="857250" algn="ctr"/>
                          <a:tab pos="1028700" algn="r"/>
                          <a:tab pos="1143000" algn="l"/>
                          <a:tab pos="1314450" algn="ctr"/>
                          <a:tab pos="1485900" algn="r"/>
                          <a:tab pos="1600200" algn="l"/>
                        </a:tabLst>
                      </a:pPr>
                      <a:r>
                        <a:rPr lang="en-US" sz="2400" b="1" cap="all">
                          <a:solidFill>
                            <a:schemeClr val="tx1"/>
                          </a:solidFill>
                          <a:effectLst/>
                          <a:latin typeface="Pyidaungsu"/>
                          <a:ea typeface="Times New Roman"/>
                          <a:cs typeface="Times New Roman"/>
                        </a:rPr>
                        <a:t>PC</a:t>
                      </a:r>
                      <a:endParaRPr lang="en-US" sz="2400">
                        <a:solidFill>
                          <a:schemeClr val="tx1"/>
                        </a:solidFill>
                        <a:effectLst/>
                        <a:latin typeface="Calibri"/>
                        <a:ea typeface="Calibri"/>
                        <a:cs typeface="Times New Roman"/>
                      </a:endParaRPr>
                    </a:p>
                  </a:txBody>
                  <a:tcPr marL="97367" marR="97367" marT="0" marB="0"/>
                </a:tc>
                <a:tc>
                  <a:txBody>
                    <a:bodyPr/>
                    <a:lstStyle/>
                    <a:p>
                      <a:pPr marL="0" marR="0" algn="ctr">
                        <a:lnSpc>
                          <a:spcPct val="150000"/>
                        </a:lnSpc>
                        <a:spcBef>
                          <a:spcPts val="0"/>
                        </a:spcBef>
                        <a:spcAft>
                          <a:spcPts val="0"/>
                        </a:spcAft>
                        <a:tabLst>
                          <a:tab pos="685800" algn="l"/>
                          <a:tab pos="857250" algn="ctr"/>
                          <a:tab pos="1028700" algn="r"/>
                          <a:tab pos="1143000" algn="l"/>
                          <a:tab pos="1314450" algn="ctr"/>
                          <a:tab pos="1485900" algn="r"/>
                          <a:tab pos="1600200" algn="l"/>
                        </a:tabLst>
                      </a:pPr>
                      <a:r>
                        <a:rPr lang="en-US" sz="2400" b="1" cap="all" dirty="0">
                          <a:solidFill>
                            <a:schemeClr val="tx1"/>
                          </a:solidFill>
                          <a:effectLst/>
                          <a:latin typeface="Pyidaungsu"/>
                          <a:ea typeface="Times New Roman"/>
                          <a:cs typeface="Times New Roman"/>
                        </a:rPr>
                        <a:t>LC</a:t>
                      </a:r>
                      <a:endParaRPr lang="en-US" sz="2400" dirty="0">
                        <a:solidFill>
                          <a:schemeClr val="tx1"/>
                        </a:solidFill>
                        <a:effectLst/>
                        <a:latin typeface="Calibri"/>
                        <a:ea typeface="Calibri"/>
                        <a:cs typeface="Times New Roman"/>
                      </a:endParaRPr>
                    </a:p>
                  </a:txBody>
                  <a:tcPr marL="97367" marR="97367" marT="0" marB="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596390">
                <a:tc>
                  <a:txBody>
                    <a:bodyPr/>
                    <a:lstStyle/>
                    <a:p>
                      <a:r>
                        <a:rPr lang="en-US" sz="2400" b="1" dirty="0" smtClean="0">
                          <a:solidFill>
                            <a:schemeClr val="tx1"/>
                          </a:solidFill>
                          <a:latin typeface="Pyidaungsu" panose="020B0502040204020203" pitchFamily="34" charset="0"/>
                          <a:cs typeface="Pyidaungsu" panose="020B0502040204020203" pitchFamily="34" charset="0"/>
                        </a:rPr>
                        <a:t>2 -</a:t>
                      </a:r>
                      <a:r>
                        <a:rPr lang="en-US" sz="2400" b="1" baseline="0" dirty="0" smtClean="0">
                          <a:solidFill>
                            <a:schemeClr val="tx1"/>
                          </a:solidFill>
                          <a:latin typeface="Pyidaungsu" panose="020B0502040204020203" pitchFamily="34" charset="0"/>
                          <a:cs typeface="Pyidaungsu" panose="020B0502040204020203" pitchFamily="34" charset="0"/>
                        </a:rPr>
                        <a:t> </a:t>
                      </a:r>
                      <a:r>
                        <a:rPr lang="en-US" sz="2400" b="1" dirty="0" smtClean="0">
                          <a:solidFill>
                            <a:schemeClr val="tx1"/>
                          </a:solidFill>
                          <a:latin typeface="Pyidaungsu" panose="020B0502040204020203" pitchFamily="34" charset="0"/>
                          <a:cs typeface="Pyidaungsu" panose="020B0502040204020203" pitchFamily="34" charset="0"/>
                        </a:rPr>
                        <a:t>National cooperation and coordination</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r>
                        <a:rPr lang="en-US" sz="2400" b="1" dirty="0" smtClean="0">
                          <a:solidFill>
                            <a:schemeClr val="tx1"/>
                          </a:solidFill>
                          <a:latin typeface="Pyidaungsu" panose="020B0502040204020203" pitchFamily="34" charset="0"/>
                          <a:cs typeface="Pyidaungsu" panose="020B0502040204020203" pitchFamily="34" charset="0"/>
                        </a:rPr>
                        <a:t>3 -</a:t>
                      </a:r>
                      <a:r>
                        <a:rPr lang="en-US" sz="2400" b="1" baseline="0" dirty="0" smtClean="0">
                          <a:solidFill>
                            <a:schemeClr val="tx1"/>
                          </a:solidFill>
                          <a:latin typeface="Pyidaungsu" panose="020B0502040204020203" pitchFamily="34" charset="0"/>
                          <a:cs typeface="Pyidaungsu" panose="020B0502040204020203" pitchFamily="34" charset="0"/>
                        </a:rPr>
                        <a:t> </a:t>
                      </a:r>
                      <a:r>
                        <a:rPr lang="en-US" sz="2400" b="1" dirty="0" smtClean="0">
                          <a:solidFill>
                            <a:schemeClr val="tx1"/>
                          </a:solidFill>
                          <a:latin typeface="Pyidaungsu" panose="020B0502040204020203" pitchFamily="34" charset="0"/>
                          <a:cs typeface="Pyidaungsu" panose="020B0502040204020203" pitchFamily="34" charset="0"/>
                        </a:rPr>
                        <a:t>Money laundering offence</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965007">
                <a:tc>
                  <a:txBody>
                    <a:bodyPr/>
                    <a:lstStyle/>
                    <a:p>
                      <a:r>
                        <a:rPr lang="en-US" sz="2400" b="1" dirty="0" smtClean="0">
                          <a:solidFill>
                            <a:schemeClr val="tx1"/>
                          </a:solidFill>
                          <a:latin typeface="Pyidaungsu" panose="020B0502040204020203" pitchFamily="34" charset="0"/>
                          <a:cs typeface="Pyidaungsu" panose="020B0502040204020203" pitchFamily="34" charset="0"/>
                        </a:rPr>
                        <a:t>4</a:t>
                      </a:r>
                      <a:r>
                        <a:rPr lang="en-US" sz="2400" b="1" baseline="0" dirty="0" smtClean="0">
                          <a:solidFill>
                            <a:schemeClr val="tx1"/>
                          </a:solidFill>
                          <a:latin typeface="Pyidaungsu" panose="020B0502040204020203" pitchFamily="34" charset="0"/>
                          <a:cs typeface="Pyidaungsu" panose="020B0502040204020203" pitchFamily="34" charset="0"/>
                        </a:rPr>
                        <a:t> - Confiscation and provisional measures </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r>
                        <a:rPr lang="en-US" sz="2400" b="1" dirty="0" smtClean="0">
                          <a:solidFill>
                            <a:schemeClr val="tx1"/>
                          </a:solidFill>
                          <a:latin typeface="Pyidaungsu" panose="020B0502040204020203" pitchFamily="34" charset="0"/>
                          <a:cs typeface="Pyidaungsu" panose="020B0502040204020203" pitchFamily="34" charset="0"/>
                        </a:rPr>
                        <a:t>5-  Terrorist financing offence</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2702242">
                <a:tc>
                  <a:txBody>
                    <a:bodyPr/>
                    <a:lstStyle/>
                    <a:p>
                      <a:pPr marL="284163" indent="-284163"/>
                      <a:r>
                        <a:rPr lang="en-US" sz="2400" b="1" dirty="0" smtClean="0">
                          <a:solidFill>
                            <a:schemeClr val="tx1"/>
                          </a:solidFill>
                          <a:latin typeface="Pyidaungsu" panose="020B0502040204020203" pitchFamily="34" charset="0"/>
                          <a:cs typeface="Pyidaungsu" panose="020B0502040204020203" pitchFamily="34" charset="0"/>
                        </a:rPr>
                        <a:t>6- Targeted financial sanctions related to terrorism  and terrorist</a:t>
                      </a:r>
                      <a:r>
                        <a:rPr lang="en-US" sz="2400" b="1" baseline="0" dirty="0" smtClean="0">
                          <a:solidFill>
                            <a:schemeClr val="tx1"/>
                          </a:solidFill>
                          <a:latin typeface="Pyidaungsu" panose="020B0502040204020203" pitchFamily="34" charset="0"/>
                          <a:cs typeface="Pyidaungsu" panose="020B0502040204020203" pitchFamily="34" charset="0"/>
                        </a:rPr>
                        <a:t> </a:t>
                      </a:r>
                      <a:r>
                        <a:rPr lang="en-US" sz="2400" b="1" dirty="0" smtClean="0">
                          <a:solidFill>
                            <a:schemeClr val="tx1"/>
                          </a:solidFill>
                          <a:latin typeface="Pyidaungsu" panose="020B0502040204020203" pitchFamily="34" charset="0"/>
                          <a:cs typeface="Pyidaungsu" panose="020B0502040204020203" pitchFamily="34" charset="0"/>
                        </a:rPr>
                        <a:t>financing</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965007">
                <a:tc>
                  <a:txBody>
                    <a:bodyPr/>
                    <a:lstStyle/>
                    <a:p>
                      <a:pPr marL="284163" indent="-284163"/>
                      <a:r>
                        <a:rPr lang="en-US" sz="2400" b="1" dirty="0" smtClean="0">
                          <a:solidFill>
                            <a:srgbClr val="FF0000"/>
                          </a:solidFill>
                          <a:latin typeface="Pyidaungsu" panose="020B0502040204020203" pitchFamily="34" charset="0"/>
                          <a:cs typeface="Pyidaungsu" panose="020B0502040204020203" pitchFamily="34" charset="0"/>
                        </a:rPr>
                        <a:t>7- </a:t>
                      </a:r>
                      <a:r>
                        <a:rPr lang="en-US" sz="2400" b="1" spc="-70" dirty="0" smtClean="0">
                          <a:solidFill>
                            <a:srgbClr val="FF0000"/>
                          </a:solidFill>
                          <a:latin typeface="Pyidaungsu" panose="020B0502040204020203" pitchFamily="34" charset="0"/>
                          <a:cs typeface="Pyidaungsu" panose="020B0502040204020203" pitchFamily="34" charset="0"/>
                        </a:rPr>
                        <a:t>Targeted financial sanctions related to</a:t>
                      </a:r>
                      <a:r>
                        <a:rPr lang="en-US" sz="2400" b="1" spc="-70" baseline="0" dirty="0" smtClean="0">
                          <a:solidFill>
                            <a:srgbClr val="FF0000"/>
                          </a:solidFill>
                          <a:latin typeface="Pyidaungsu" panose="020B0502040204020203" pitchFamily="34" charset="0"/>
                          <a:cs typeface="Pyidaungsu" panose="020B0502040204020203" pitchFamily="34" charset="0"/>
                        </a:rPr>
                        <a:t> </a:t>
                      </a:r>
                      <a:r>
                        <a:rPr lang="en-US" sz="2400" b="1" spc="-70" dirty="0" smtClean="0">
                          <a:solidFill>
                            <a:srgbClr val="FF0000"/>
                          </a:solidFill>
                          <a:latin typeface="Pyidaungsu" panose="020B0502040204020203" pitchFamily="34" charset="0"/>
                          <a:cs typeface="Pyidaungsu" panose="020B0502040204020203" pitchFamily="34" charset="0"/>
                        </a:rPr>
                        <a:t>proliferation</a:t>
                      </a:r>
                      <a:endParaRPr lang="en-US" sz="2400" b="1" spc="-70"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NC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859155">
                <a:tc>
                  <a:txBody>
                    <a:bodyPr/>
                    <a:lstStyle/>
                    <a:p>
                      <a:pPr marL="284163" indent="-284163"/>
                      <a:r>
                        <a:rPr lang="en-US" sz="2400" b="1" dirty="0" smtClean="0">
                          <a:solidFill>
                            <a:srgbClr val="FF0000"/>
                          </a:solidFill>
                          <a:latin typeface="Pyidaungsu" panose="020B0502040204020203" pitchFamily="34" charset="0"/>
                          <a:cs typeface="Pyidaungsu" panose="020B0502040204020203" pitchFamily="34" charset="0"/>
                        </a:rPr>
                        <a:t>8-  Non-profit organizations</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PC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bl>
          </a:graphicData>
        </a:graphic>
      </p:graphicFrame>
      <p:cxnSp>
        <p:nvCxnSpPr>
          <p:cNvPr id="8" name="Straight Arrow Connector 7"/>
          <p:cNvCxnSpPr/>
          <p:nvPr/>
        </p:nvCxnSpPr>
        <p:spPr>
          <a:xfrm flipV="1">
            <a:off x="8796336" y="2022473"/>
            <a:ext cx="0" cy="4064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757171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056" y="-25400"/>
            <a:ext cx="8529344" cy="834428"/>
            <a:chOff x="-330138" y="693166"/>
            <a:chExt cx="2137704" cy="834427"/>
          </a:xfrm>
        </p:grpSpPr>
        <p:sp>
          <p:nvSpPr>
            <p:cNvPr id="4" name="Round Same Side Corner Rectangle 3"/>
            <p:cNvSpPr/>
            <p:nvPr/>
          </p:nvSpPr>
          <p:spPr>
            <a:xfrm rot="5400000">
              <a:off x="322540" y="40488"/>
              <a:ext cx="781225" cy="2086582"/>
            </a:xfrm>
            <a:prstGeom prst="round2SameRect">
              <a:avLst>
                <a:gd name="adj1" fmla="val 50000"/>
                <a:gd name="adj2" fmla="val 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FFFFFF"/>
                </a:solidFill>
              </a:endParaRPr>
            </a:p>
          </p:txBody>
        </p:sp>
        <p:sp>
          <p:nvSpPr>
            <p:cNvPr id="5" name="Rectangle 4"/>
            <p:cNvSpPr/>
            <p:nvPr/>
          </p:nvSpPr>
          <p:spPr>
            <a:xfrm>
              <a:off x="-240873" y="812013"/>
              <a:ext cx="2048439" cy="715580"/>
            </a:xfrm>
            <a:prstGeom prst="rect">
              <a:avLst/>
            </a:prstGeom>
          </p:spPr>
          <p:txBody>
            <a:bodyPr wrap="square">
              <a:spAutoFit/>
            </a:bodyPr>
            <a:lstStyle/>
            <a:p>
              <a:pPr algn="just">
                <a:lnSpc>
                  <a:spcPct val="150000"/>
                </a:lnSpc>
              </a:pPr>
              <a:endParaRPr lang="en-US" sz="2700" b="1" dirty="0">
                <a:solidFill>
                  <a:prstClr val="white"/>
                </a:solidFill>
                <a:latin typeface="Pyidaungsu" pitchFamily="34" charset="0"/>
                <a:cs typeface="Pyidaungsu" pitchFamily="34" charset="0"/>
              </a:endParaRPr>
            </a:p>
          </p:txBody>
        </p:sp>
      </p:grpSp>
      <p:sp>
        <p:nvSpPr>
          <p:cNvPr id="7" name="Rectangle 6"/>
          <p:cNvSpPr/>
          <p:nvPr/>
        </p:nvSpPr>
        <p:spPr>
          <a:xfrm>
            <a:off x="-101600" y="-25400"/>
            <a:ext cx="9245600" cy="770401"/>
          </a:xfrm>
          <a:prstGeom prst="rect">
            <a:avLst/>
          </a:prstGeom>
        </p:spPr>
        <p:txBody>
          <a:bodyPr wrap="square" lIns="121917" tIns="60958" rIns="121917" bIns="60958">
            <a:spAutoFit/>
          </a:bodyPr>
          <a:lstStyle/>
          <a:p>
            <a:pPr>
              <a:lnSpc>
                <a:spcPct val="150000"/>
              </a:lnSpc>
            </a:pPr>
            <a:r>
              <a:rPr lang="en-US" sz="2700" b="1" dirty="0">
                <a:solidFill>
                  <a:srgbClr val="FFFFFF"/>
                </a:solidFill>
                <a:latin typeface="Pyidaungsu" pitchFamily="34" charset="0"/>
                <a:cs typeface="Pyidaungsu" pitchFamily="34" charset="0"/>
              </a:rPr>
              <a:t>Mutual Evaluation Report &amp; Follow Up Report (Myanmar)</a:t>
            </a:r>
            <a:endParaRPr lang="my-MM" sz="2700" b="1" dirty="0">
              <a:solidFill>
                <a:prstClr val="white"/>
              </a:solidFill>
              <a:latin typeface="Pyidaungsu" pitchFamily="34" charset="0"/>
              <a:cs typeface="Pyidaungsu"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886374090"/>
              </p:ext>
            </p:extLst>
          </p:nvPr>
        </p:nvGraphicFramePr>
        <p:xfrm>
          <a:off x="243065" y="1105747"/>
          <a:ext cx="11515548" cy="12031024"/>
        </p:xfrm>
        <a:graphic>
          <a:graphicData uri="http://schemas.openxmlformats.org/drawingml/2006/table">
            <a:tbl>
              <a:tblPr firstRow="1" bandRow="1">
                <a:tableStyleId>{5C22544A-7EE6-4342-B048-85BDC9FD1C3A}</a:tableStyleId>
              </a:tblPr>
              <a:tblGrid>
                <a:gridCol w="6615252"/>
                <a:gridCol w="1124284"/>
                <a:gridCol w="989948"/>
                <a:gridCol w="885826"/>
                <a:gridCol w="914400"/>
                <a:gridCol w="985838"/>
              </a:tblGrid>
              <a:tr h="490537">
                <a:tc rowSpan="2">
                  <a:txBody>
                    <a:bodyPr/>
                    <a:lstStyle/>
                    <a:p>
                      <a:pPr algn="ctr"/>
                      <a:endParaRPr lang="en-US" sz="2400" b="1" dirty="0" smtClean="0">
                        <a:solidFill>
                          <a:schemeClr val="tx1"/>
                        </a:solidFill>
                        <a:latin typeface="Pyidaungsu" panose="020B0502040204020203" pitchFamily="34" charset="0"/>
                        <a:cs typeface="Pyidaungsu" panose="020B0502040204020203" pitchFamily="34" charset="0"/>
                      </a:endParaRPr>
                    </a:p>
                    <a:p>
                      <a:pPr algn="ctr"/>
                      <a:r>
                        <a:rPr lang="en-US" sz="2400" b="1" dirty="0" smtClean="0">
                          <a:solidFill>
                            <a:schemeClr val="tx1"/>
                          </a:solidFill>
                          <a:latin typeface="Pyidaungsu" panose="020B0502040204020203" pitchFamily="34" charset="0"/>
                          <a:cs typeface="Pyidaungsu" panose="020B0502040204020203" pitchFamily="34" charset="0"/>
                        </a:rPr>
                        <a:t>Recommendations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gridSpan="5">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Rating </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596390">
                <a:tc vMerge="1">
                  <a:txBody>
                    <a:bodyPr/>
                    <a:lstStyle/>
                    <a:p>
                      <a:endParaRPr lang="en-US" b="1" dirty="0">
                        <a:solidFill>
                          <a:schemeClr val="bg1"/>
                        </a:solidFill>
                        <a:latin typeface="Pyidaungsu" panose="020B0502040204020203" pitchFamily="34" charset="0"/>
                        <a:cs typeface="Pyidaungsu" panose="020B0502040204020203" pitchFamily="34" charset="0"/>
                      </a:endParaRPr>
                    </a:p>
                  </a:txBody>
                  <a:tcPr/>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2018</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2019</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2020</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2021</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2022</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r>
                        <a:rPr lang="en-US" sz="2400" b="1" dirty="0" smtClean="0">
                          <a:solidFill>
                            <a:schemeClr val="tx1"/>
                          </a:solidFill>
                          <a:latin typeface="Pyidaungsu" panose="020B0502040204020203" pitchFamily="34" charset="0"/>
                          <a:cs typeface="Pyidaungsu" panose="020B0502040204020203" pitchFamily="34" charset="0"/>
                        </a:rPr>
                        <a:t>9 - </a:t>
                      </a:r>
                      <a:r>
                        <a:rPr lang="en-US" sz="2400" b="1" spc="-60" baseline="0" dirty="0" smtClean="0">
                          <a:solidFill>
                            <a:schemeClr val="tx1"/>
                          </a:solidFill>
                          <a:latin typeface="Pyidaungsu" panose="020B0502040204020203" pitchFamily="34" charset="0"/>
                          <a:cs typeface="Pyidaungsu" panose="020B0502040204020203" pitchFamily="34" charset="0"/>
                        </a:rPr>
                        <a:t>Financial institution secrecy laws</a:t>
                      </a:r>
                      <a:endParaRPr lang="en-US" sz="2400" b="1" spc="-60" baseline="0"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marL="0" marR="0" algn="ctr">
                        <a:lnSpc>
                          <a:spcPct val="150000"/>
                        </a:lnSpc>
                        <a:spcBef>
                          <a:spcPts val="0"/>
                        </a:spcBef>
                        <a:spcAft>
                          <a:spcPts val="0"/>
                        </a:spcAft>
                        <a:tabLst>
                          <a:tab pos="685800" algn="l"/>
                          <a:tab pos="857250" algn="ctr"/>
                          <a:tab pos="1028700" algn="r"/>
                          <a:tab pos="1143000" algn="l"/>
                          <a:tab pos="1314450" algn="ctr"/>
                          <a:tab pos="1485900" algn="r"/>
                          <a:tab pos="1600200" algn="l"/>
                        </a:tabLst>
                      </a:pPr>
                      <a:r>
                        <a:rPr lang="en-US" sz="2400" b="1" cap="all" dirty="0" smtClean="0">
                          <a:solidFill>
                            <a:schemeClr val="tx1"/>
                          </a:solidFill>
                          <a:effectLst/>
                          <a:latin typeface="Pyidaungsu" panose="020B0502040204020203" pitchFamily="34" charset="0"/>
                          <a:ea typeface="Times New Roman"/>
                          <a:cs typeface="Pyidaungsu" panose="020B0502040204020203" pitchFamily="34" charset="0"/>
                        </a:rPr>
                        <a:t>C</a:t>
                      </a:r>
                      <a:endParaRPr lang="en-US" sz="2400" dirty="0">
                        <a:solidFill>
                          <a:schemeClr val="tx1"/>
                        </a:solidFill>
                        <a:effectLst/>
                        <a:latin typeface="Pyidaungsu" panose="020B0502040204020203" pitchFamily="34" charset="0"/>
                        <a:ea typeface="Calibri"/>
                        <a:cs typeface="Pyidaungsu" panose="020B0502040204020203" pitchFamily="34" charset="0"/>
                      </a:endParaRPr>
                    </a:p>
                  </a:txBody>
                  <a:tcPr marL="97367" marR="97367" marT="0" marB="0"/>
                </a:tc>
                <a:tc>
                  <a:txBody>
                    <a:bodyPr/>
                    <a:lstStyle/>
                    <a:p>
                      <a:pPr marL="0" marR="0" algn="ctr">
                        <a:lnSpc>
                          <a:spcPct val="150000"/>
                        </a:lnSpc>
                        <a:spcBef>
                          <a:spcPts val="0"/>
                        </a:spcBef>
                        <a:spcAft>
                          <a:spcPts val="0"/>
                        </a:spcAft>
                        <a:tabLst>
                          <a:tab pos="685800" algn="l"/>
                          <a:tab pos="857250" algn="ctr"/>
                          <a:tab pos="1028700" algn="r"/>
                          <a:tab pos="1143000" algn="l"/>
                          <a:tab pos="1314450" algn="ctr"/>
                          <a:tab pos="1485900" algn="r"/>
                          <a:tab pos="1600200" algn="l"/>
                        </a:tabLst>
                      </a:pPr>
                      <a:endParaRPr lang="en-US" sz="2400" dirty="0">
                        <a:solidFill>
                          <a:schemeClr val="tx1"/>
                        </a:solidFill>
                        <a:effectLst/>
                        <a:latin typeface="Pyidaungsu" panose="020B0502040204020203" pitchFamily="34" charset="0"/>
                        <a:ea typeface="Calibri"/>
                        <a:cs typeface="Pyidaungsu" panose="020B0502040204020203" pitchFamily="34" charset="0"/>
                      </a:endParaRPr>
                    </a:p>
                  </a:txBody>
                  <a:tcPr marL="97367" marR="97367" marT="0" marB="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r>
                        <a:rPr lang="en-US" sz="2400" b="1" dirty="0" smtClean="0">
                          <a:solidFill>
                            <a:schemeClr val="tx1"/>
                          </a:solidFill>
                          <a:latin typeface="Pyidaungsu" panose="020B0502040204020203" pitchFamily="34" charset="0"/>
                          <a:cs typeface="Pyidaungsu" panose="020B0502040204020203" pitchFamily="34" charset="0"/>
                        </a:rPr>
                        <a:t>10 -</a:t>
                      </a:r>
                      <a:r>
                        <a:rPr lang="en-US" sz="2400" b="1" baseline="0" dirty="0" smtClean="0">
                          <a:solidFill>
                            <a:schemeClr val="tx1"/>
                          </a:solidFill>
                          <a:latin typeface="Pyidaungsu" panose="020B0502040204020203" pitchFamily="34" charset="0"/>
                          <a:cs typeface="Pyidaungsu" panose="020B0502040204020203" pitchFamily="34" charset="0"/>
                        </a:rPr>
                        <a:t> </a:t>
                      </a:r>
                      <a:r>
                        <a:rPr lang="en-US" sz="2400" b="1" dirty="0" smtClean="0">
                          <a:solidFill>
                            <a:schemeClr val="tx1"/>
                          </a:solidFill>
                          <a:latin typeface="Pyidaungsu" panose="020B0502040204020203" pitchFamily="34" charset="0"/>
                          <a:cs typeface="Pyidaungsu" panose="020B0502040204020203" pitchFamily="34" charset="0"/>
                        </a:rPr>
                        <a:t>Customer due diligence</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PC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 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859155">
                <a:tc>
                  <a:txBody>
                    <a:bodyPr/>
                    <a:lstStyle/>
                    <a:p>
                      <a:r>
                        <a:rPr lang="en-US" sz="2400" b="1" dirty="0" smtClean="0">
                          <a:solidFill>
                            <a:schemeClr val="tx1"/>
                          </a:solidFill>
                          <a:latin typeface="Pyidaungsu" panose="020B0502040204020203" pitchFamily="34" charset="0"/>
                          <a:cs typeface="Pyidaungsu" panose="020B0502040204020203" pitchFamily="34" charset="0"/>
                        </a:rPr>
                        <a:t>11 -</a:t>
                      </a:r>
                      <a:r>
                        <a:rPr lang="en-US" sz="2400" b="1" baseline="0" dirty="0" smtClean="0">
                          <a:solidFill>
                            <a:schemeClr val="tx1"/>
                          </a:solidFill>
                          <a:latin typeface="Pyidaungsu" panose="020B0502040204020203" pitchFamily="34" charset="0"/>
                          <a:cs typeface="Pyidaungsu" panose="020B0502040204020203" pitchFamily="34" charset="0"/>
                        </a:rPr>
                        <a:t> </a:t>
                      </a:r>
                      <a:r>
                        <a:rPr lang="en-US" sz="2400" b="1" dirty="0" smtClean="0">
                          <a:solidFill>
                            <a:schemeClr val="tx1"/>
                          </a:solidFill>
                          <a:latin typeface="Pyidaungsu" panose="020B0502040204020203" pitchFamily="34" charset="0"/>
                          <a:cs typeface="Pyidaungsu" panose="020B0502040204020203" pitchFamily="34" charset="0"/>
                        </a:rPr>
                        <a:t>Record keeping</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r>
                        <a:rPr lang="en-US" sz="2400" b="1" baseline="0" dirty="0" smtClean="0">
                          <a:solidFill>
                            <a:schemeClr val="tx1"/>
                          </a:solidFill>
                          <a:latin typeface="Pyidaungsu" panose="020B0502040204020203" pitchFamily="34" charset="0"/>
                          <a:cs typeface="Pyidaungsu" panose="020B0502040204020203" pitchFamily="34" charset="0"/>
                        </a:rPr>
                        <a:t>12- Politically exposed persons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PC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r>
                        <a:rPr lang="en-US" sz="2400" b="1" dirty="0" smtClean="0">
                          <a:solidFill>
                            <a:schemeClr val="tx1"/>
                          </a:solidFill>
                          <a:latin typeface="Pyidaungsu" panose="020B0502040204020203" pitchFamily="34" charset="0"/>
                          <a:cs typeface="Pyidaungsu" panose="020B0502040204020203" pitchFamily="34" charset="0"/>
                        </a:rPr>
                        <a:t>13- Correspondent banking</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PC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pPr marL="284163" indent="-284163"/>
                      <a:r>
                        <a:rPr lang="en-US" sz="2400" b="1" dirty="0" smtClean="0">
                          <a:solidFill>
                            <a:srgbClr val="FF0000"/>
                          </a:solidFill>
                          <a:latin typeface="Pyidaungsu" panose="020B0502040204020203" pitchFamily="34" charset="0"/>
                          <a:cs typeface="Pyidaungsu" panose="020B0502040204020203" pitchFamily="34" charset="0"/>
                        </a:rPr>
                        <a:t>14- Money or value transfer services</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NC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PC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859155">
                <a:tc>
                  <a:txBody>
                    <a:bodyPr/>
                    <a:lstStyle/>
                    <a:p>
                      <a:pPr marL="284163" indent="-284163"/>
                      <a:r>
                        <a:rPr lang="en-US" sz="2400" b="1" dirty="0" smtClean="0">
                          <a:solidFill>
                            <a:srgbClr val="FF0000"/>
                          </a:solidFill>
                          <a:latin typeface="Pyidaungsu" panose="020B0502040204020203" pitchFamily="34" charset="0"/>
                          <a:cs typeface="Pyidaungsu" panose="020B0502040204020203" pitchFamily="34" charset="0"/>
                        </a:rPr>
                        <a:t>15- </a:t>
                      </a:r>
                      <a:r>
                        <a:rPr lang="en-US" sz="2400" b="1" spc="-70" dirty="0" smtClean="0">
                          <a:solidFill>
                            <a:srgbClr val="FF0000"/>
                          </a:solidFill>
                          <a:latin typeface="Pyidaungsu" panose="020B0502040204020203" pitchFamily="34" charset="0"/>
                          <a:cs typeface="Pyidaungsu" panose="020B0502040204020203" pitchFamily="34" charset="0"/>
                        </a:rPr>
                        <a:t>New technologies</a:t>
                      </a:r>
                      <a:endParaRPr lang="en-US" sz="2400" b="1" spc="-70"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PC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859155">
                <a:tc>
                  <a:txBody>
                    <a:bodyPr/>
                    <a:lstStyle/>
                    <a:p>
                      <a:pPr marL="284163" indent="-284163"/>
                      <a:r>
                        <a:rPr lang="en-US" sz="2400" b="1" dirty="0" smtClean="0">
                          <a:solidFill>
                            <a:schemeClr val="tx1"/>
                          </a:solidFill>
                          <a:latin typeface="Pyidaungsu" panose="020B0502040204020203" pitchFamily="34" charset="0"/>
                          <a:cs typeface="Pyidaungsu" panose="020B0502040204020203" pitchFamily="34" charset="0"/>
                        </a:rPr>
                        <a:t>16- Wire transfers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pPr marL="284163" indent="-284163"/>
                      <a:r>
                        <a:rPr lang="en-US" sz="2400" b="1" dirty="0" smtClean="0">
                          <a:solidFill>
                            <a:schemeClr val="tx1"/>
                          </a:solidFill>
                          <a:latin typeface="Pyidaungsu" panose="020B0502040204020203" pitchFamily="34" charset="0"/>
                          <a:cs typeface="Pyidaungsu" panose="020B0502040204020203" pitchFamily="34" charset="0"/>
                        </a:rPr>
                        <a:t>17- Reliance on third parties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bl>
          </a:graphicData>
        </a:graphic>
      </p:graphicFrame>
      <p:cxnSp>
        <p:nvCxnSpPr>
          <p:cNvPr id="12" name="Straight Arrow Connector 11"/>
          <p:cNvCxnSpPr/>
          <p:nvPr/>
        </p:nvCxnSpPr>
        <p:spPr>
          <a:xfrm flipV="1">
            <a:off x="9652000" y="2686051"/>
            <a:ext cx="0" cy="34290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9652000" y="3614738"/>
            <a:ext cx="0" cy="35083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9652001" y="5054601"/>
            <a:ext cx="9520" cy="406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9690096" y="4095762"/>
            <a:ext cx="0" cy="35083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9661520" y="4610130"/>
            <a:ext cx="0" cy="35083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91440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056" y="-25400"/>
            <a:ext cx="8529344" cy="834428"/>
            <a:chOff x="-330138" y="693166"/>
            <a:chExt cx="2137704" cy="834427"/>
          </a:xfrm>
        </p:grpSpPr>
        <p:sp>
          <p:nvSpPr>
            <p:cNvPr id="4" name="Round Same Side Corner Rectangle 3"/>
            <p:cNvSpPr/>
            <p:nvPr/>
          </p:nvSpPr>
          <p:spPr>
            <a:xfrm rot="5400000">
              <a:off x="322540" y="40488"/>
              <a:ext cx="781225" cy="2086582"/>
            </a:xfrm>
            <a:prstGeom prst="round2SameRect">
              <a:avLst>
                <a:gd name="adj1" fmla="val 50000"/>
                <a:gd name="adj2" fmla="val 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FFFFFF"/>
                </a:solidFill>
              </a:endParaRPr>
            </a:p>
          </p:txBody>
        </p:sp>
        <p:sp>
          <p:nvSpPr>
            <p:cNvPr id="5" name="Rectangle 4"/>
            <p:cNvSpPr/>
            <p:nvPr/>
          </p:nvSpPr>
          <p:spPr>
            <a:xfrm>
              <a:off x="-240873" y="812013"/>
              <a:ext cx="2048439" cy="715580"/>
            </a:xfrm>
            <a:prstGeom prst="rect">
              <a:avLst/>
            </a:prstGeom>
          </p:spPr>
          <p:txBody>
            <a:bodyPr wrap="square">
              <a:spAutoFit/>
            </a:bodyPr>
            <a:lstStyle/>
            <a:p>
              <a:pPr algn="just">
                <a:lnSpc>
                  <a:spcPct val="150000"/>
                </a:lnSpc>
              </a:pPr>
              <a:endParaRPr lang="en-US" sz="2700" b="1" dirty="0">
                <a:solidFill>
                  <a:prstClr val="white"/>
                </a:solidFill>
                <a:latin typeface="Pyidaungsu" pitchFamily="34" charset="0"/>
                <a:cs typeface="Pyidaungsu" pitchFamily="34" charset="0"/>
              </a:endParaRPr>
            </a:p>
          </p:txBody>
        </p:sp>
      </p:grpSp>
      <p:sp>
        <p:nvSpPr>
          <p:cNvPr id="7" name="Rectangle 6"/>
          <p:cNvSpPr/>
          <p:nvPr/>
        </p:nvSpPr>
        <p:spPr>
          <a:xfrm>
            <a:off x="-101600" y="-25400"/>
            <a:ext cx="9245600" cy="770401"/>
          </a:xfrm>
          <a:prstGeom prst="rect">
            <a:avLst/>
          </a:prstGeom>
        </p:spPr>
        <p:txBody>
          <a:bodyPr wrap="square" lIns="121917" tIns="60958" rIns="121917" bIns="60958">
            <a:spAutoFit/>
          </a:bodyPr>
          <a:lstStyle/>
          <a:p>
            <a:pPr>
              <a:lnSpc>
                <a:spcPct val="150000"/>
              </a:lnSpc>
            </a:pPr>
            <a:r>
              <a:rPr lang="en-US" sz="2700" b="1" dirty="0">
                <a:solidFill>
                  <a:srgbClr val="FFFFFF"/>
                </a:solidFill>
                <a:latin typeface="Pyidaungsu" pitchFamily="34" charset="0"/>
                <a:cs typeface="Pyidaungsu" pitchFamily="34" charset="0"/>
              </a:rPr>
              <a:t>Mutual Evaluation Report &amp; Follow Up Report (Myanmar)</a:t>
            </a:r>
            <a:endParaRPr lang="my-MM" sz="2700" b="1" dirty="0">
              <a:solidFill>
                <a:prstClr val="white"/>
              </a:solidFill>
              <a:latin typeface="Pyidaungsu" pitchFamily="34" charset="0"/>
              <a:cs typeface="Pyidaungsu"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2115346081"/>
              </p:ext>
            </p:extLst>
          </p:nvPr>
        </p:nvGraphicFramePr>
        <p:xfrm>
          <a:off x="243065" y="862009"/>
          <a:ext cx="11275232" cy="14120809"/>
        </p:xfrm>
        <a:graphic>
          <a:graphicData uri="http://schemas.openxmlformats.org/drawingml/2006/table">
            <a:tbl>
              <a:tblPr firstRow="1" bandRow="1">
                <a:tableStyleId>{5C22544A-7EE6-4342-B048-85BDC9FD1C3A}</a:tableStyleId>
              </a:tblPr>
              <a:tblGrid>
                <a:gridCol w="6615252"/>
                <a:gridCol w="947150"/>
                <a:gridCol w="935438"/>
                <a:gridCol w="1021812"/>
                <a:gridCol w="877790"/>
                <a:gridCol w="877790"/>
              </a:tblGrid>
              <a:tr h="490537">
                <a:tc rowSpan="2">
                  <a:txBody>
                    <a:bodyPr/>
                    <a:lstStyle/>
                    <a:p>
                      <a:pPr algn="ctr"/>
                      <a:endParaRPr lang="en-US" sz="2400" b="1" dirty="0" smtClean="0">
                        <a:solidFill>
                          <a:schemeClr val="tx1"/>
                        </a:solidFill>
                        <a:latin typeface="Pyidaungsu" panose="020B0502040204020203" pitchFamily="34" charset="0"/>
                        <a:cs typeface="Pyidaungsu" panose="020B0502040204020203" pitchFamily="34" charset="0"/>
                      </a:endParaRPr>
                    </a:p>
                    <a:p>
                      <a:pPr algn="ctr"/>
                      <a:r>
                        <a:rPr lang="en-US" sz="2400" b="1" dirty="0" smtClean="0">
                          <a:solidFill>
                            <a:schemeClr val="tx1"/>
                          </a:solidFill>
                          <a:latin typeface="Pyidaungsu" panose="020B0502040204020203" pitchFamily="34" charset="0"/>
                          <a:cs typeface="Pyidaungsu" panose="020B0502040204020203" pitchFamily="34" charset="0"/>
                        </a:rPr>
                        <a:t>Recommendations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gridSpan="5">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Rating </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596390">
                <a:tc vMerge="1">
                  <a:txBody>
                    <a:bodyPr/>
                    <a:lstStyle/>
                    <a:p>
                      <a:endParaRPr lang="en-US" b="1" dirty="0">
                        <a:solidFill>
                          <a:schemeClr val="bg1"/>
                        </a:solidFill>
                        <a:latin typeface="Pyidaungsu" panose="020B0502040204020203" pitchFamily="34" charset="0"/>
                        <a:cs typeface="Pyidaungsu" panose="020B0502040204020203" pitchFamily="34" charset="0"/>
                      </a:endParaRPr>
                    </a:p>
                  </a:txBody>
                  <a:tcPr/>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2018</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2019</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2020</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2021</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2022</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965007">
                <a:tc>
                  <a:txBody>
                    <a:bodyPr/>
                    <a:lstStyle/>
                    <a:p>
                      <a:r>
                        <a:rPr lang="en-US" sz="2400" b="1" spc="-90" dirty="0" smtClean="0">
                          <a:solidFill>
                            <a:schemeClr val="tx1"/>
                          </a:solidFill>
                          <a:latin typeface="Pyidaungsu" panose="020B0502040204020203" pitchFamily="34" charset="0"/>
                          <a:cs typeface="Pyidaungsu" panose="020B0502040204020203" pitchFamily="34" charset="0"/>
                        </a:rPr>
                        <a:t>18 -</a:t>
                      </a:r>
                      <a:r>
                        <a:rPr lang="en-US" sz="2400" b="1" spc="-90" baseline="0" dirty="0" smtClean="0">
                          <a:solidFill>
                            <a:schemeClr val="tx1"/>
                          </a:solidFill>
                          <a:latin typeface="Pyidaungsu" panose="020B0502040204020203" pitchFamily="34" charset="0"/>
                          <a:cs typeface="Pyidaungsu" panose="020B0502040204020203" pitchFamily="34" charset="0"/>
                        </a:rPr>
                        <a:t>Internal controls and foreign branches and   subsidiaries</a:t>
                      </a:r>
                      <a:endParaRPr lang="en-US" sz="2400" b="1" spc="-90" baseline="0"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marL="0" marR="0" algn="ctr">
                        <a:lnSpc>
                          <a:spcPct val="150000"/>
                        </a:lnSpc>
                        <a:spcBef>
                          <a:spcPts val="0"/>
                        </a:spcBef>
                        <a:spcAft>
                          <a:spcPts val="0"/>
                        </a:spcAft>
                        <a:tabLst>
                          <a:tab pos="685800" algn="l"/>
                          <a:tab pos="857250" algn="ctr"/>
                          <a:tab pos="1028700" algn="r"/>
                          <a:tab pos="1143000" algn="l"/>
                          <a:tab pos="1314450" algn="ctr"/>
                          <a:tab pos="1485900" algn="r"/>
                          <a:tab pos="1600200" algn="l"/>
                        </a:tabLst>
                      </a:pPr>
                      <a:r>
                        <a:rPr lang="en-US" sz="2400" b="1" cap="all" dirty="0" smtClean="0">
                          <a:solidFill>
                            <a:schemeClr val="tx1"/>
                          </a:solidFill>
                          <a:effectLst/>
                          <a:latin typeface="Pyidaungsu"/>
                          <a:ea typeface="Times New Roman"/>
                          <a:cs typeface="Times New Roman"/>
                        </a:rPr>
                        <a:t>C</a:t>
                      </a:r>
                      <a:endParaRPr lang="en-US" sz="2400" dirty="0">
                        <a:solidFill>
                          <a:schemeClr val="tx1"/>
                        </a:solidFill>
                        <a:effectLst/>
                        <a:latin typeface="Calibri"/>
                        <a:ea typeface="Calibri"/>
                        <a:cs typeface="Times New Roman"/>
                      </a:endParaRPr>
                    </a:p>
                  </a:txBody>
                  <a:tcPr marL="97367" marR="97367" marT="0" marB="0"/>
                </a:tc>
                <a:tc>
                  <a:txBody>
                    <a:bodyPr/>
                    <a:lstStyle/>
                    <a:p>
                      <a:pPr marL="0" marR="0" algn="ctr">
                        <a:lnSpc>
                          <a:spcPct val="150000"/>
                        </a:lnSpc>
                        <a:spcBef>
                          <a:spcPts val="0"/>
                        </a:spcBef>
                        <a:spcAft>
                          <a:spcPts val="0"/>
                        </a:spcAft>
                        <a:tabLst>
                          <a:tab pos="685800" algn="l"/>
                          <a:tab pos="857250" algn="ctr"/>
                          <a:tab pos="1028700" algn="r"/>
                          <a:tab pos="1143000" algn="l"/>
                          <a:tab pos="1314450" algn="ctr"/>
                          <a:tab pos="1485900" algn="r"/>
                          <a:tab pos="1600200" algn="l"/>
                        </a:tabLst>
                      </a:pPr>
                      <a:r>
                        <a:rPr lang="en-US" sz="2400" b="1" dirty="0" smtClean="0">
                          <a:solidFill>
                            <a:schemeClr val="tx1"/>
                          </a:solidFill>
                          <a:latin typeface="Pyidaungsu" panose="020B0502040204020203" pitchFamily="34" charset="0"/>
                          <a:cs typeface="Pyidaungsu" panose="020B0502040204020203" pitchFamily="34" charset="0"/>
                        </a:rPr>
                        <a:t>LC</a:t>
                      </a:r>
                      <a:endParaRPr lang="en-US" sz="2400" dirty="0">
                        <a:solidFill>
                          <a:schemeClr val="tx1"/>
                        </a:solidFill>
                        <a:effectLst/>
                        <a:latin typeface="Calibri"/>
                        <a:ea typeface="Calibri"/>
                        <a:cs typeface="Times New Roman"/>
                      </a:endParaRPr>
                    </a:p>
                  </a:txBody>
                  <a:tcPr marL="97367" marR="97367" marT="0" marB="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859155">
                <a:tc>
                  <a:txBody>
                    <a:bodyPr/>
                    <a:lstStyle/>
                    <a:p>
                      <a:r>
                        <a:rPr lang="en-US" sz="2400" b="1" dirty="0" smtClean="0">
                          <a:solidFill>
                            <a:schemeClr val="tx1"/>
                          </a:solidFill>
                          <a:latin typeface="Pyidaungsu" panose="020B0502040204020203" pitchFamily="34" charset="0"/>
                          <a:cs typeface="Pyidaungsu" panose="020B0502040204020203" pitchFamily="34" charset="0"/>
                        </a:rPr>
                        <a:t>19 -</a:t>
                      </a:r>
                      <a:r>
                        <a:rPr lang="en-US" sz="2400" b="1" baseline="0" dirty="0" smtClean="0">
                          <a:solidFill>
                            <a:schemeClr val="tx1"/>
                          </a:solidFill>
                          <a:latin typeface="Pyidaungsu" panose="020B0502040204020203" pitchFamily="34" charset="0"/>
                          <a:cs typeface="Pyidaungsu" panose="020B0502040204020203" pitchFamily="34" charset="0"/>
                        </a:rPr>
                        <a:t> </a:t>
                      </a:r>
                      <a:r>
                        <a:rPr lang="en-US" sz="2400" b="1" dirty="0" smtClean="0">
                          <a:solidFill>
                            <a:schemeClr val="tx1"/>
                          </a:solidFill>
                          <a:latin typeface="Pyidaungsu" panose="020B0502040204020203" pitchFamily="34" charset="0"/>
                          <a:cs typeface="Pyidaungsu" panose="020B0502040204020203" pitchFamily="34" charset="0"/>
                        </a:rPr>
                        <a:t>Higher-risk countries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NC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PC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PC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r>
                        <a:rPr lang="en-US" sz="2400" b="1" dirty="0" smtClean="0">
                          <a:solidFill>
                            <a:schemeClr val="tx1"/>
                          </a:solidFill>
                          <a:latin typeface="Pyidaungsu" panose="020B0502040204020203" pitchFamily="34" charset="0"/>
                          <a:cs typeface="Pyidaungsu" panose="020B0502040204020203" pitchFamily="34" charset="0"/>
                        </a:rPr>
                        <a:t>20 -</a:t>
                      </a:r>
                      <a:r>
                        <a:rPr lang="en-US" sz="2400" b="1" baseline="0" dirty="0" smtClean="0">
                          <a:solidFill>
                            <a:schemeClr val="tx1"/>
                          </a:solidFill>
                          <a:latin typeface="Pyidaungsu" panose="020B0502040204020203" pitchFamily="34" charset="0"/>
                          <a:cs typeface="Pyidaungsu" panose="020B0502040204020203" pitchFamily="34" charset="0"/>
                        </a:rPr>
                        <a:t> </a:t>
                      </a:r>
                      <a:r>
                        <a:rPr lang="en-US" sz="2400" b="1" dirty="0" smtClean="0">
                          <a:solidFill>
                            <a:schemeClr val="tx1"/>
                          </a:solidFill>
                          <a:latin typeface="Pyidaungsu" panose="020B0502040204020203" pitchFamily="34" charset="0"/>
                          <a:cs typeface="Pyidaungsu" panose="020B0502040204020203" pitchFamily="34" charset="0"/>
                        </a:rPr>
                        <a:t>Reporting of suspicious transactions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r>
                        <a:rPr lang="en-US" sz="2400" b="1" baseline="0" dirty="0" smtClean="0">
                          <a:solidFill>
                            <a:schemeClr val="tx1"/>
                          </a:solidFill>
                          <a:latin typeface="Pyidaungsu" panose="020B0502040204020203" pitchFamily="34" charset="0"/>
                          <a:cs typeface="Pyidaungsu" panose="020B0502040204020203" pitchFamily="34" charset="0"/>
                        </a:rPr>
                        <a:t>21- Tipping-off and confidentiality</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r>
                        <a:rPr lang="en-US" sz="2400" b="1" dirty="0" smtClean="0">
                          <a:solidFill>
                            <a:schemeClr val="tx1"/>
                          </a:solidFill>
                          <a:latin typeface="Pyidaungsu" panose="020B0502040204020203" pitchFamily="34" charset="0"/>
                          <a:cs typeface="Pyidaungsu" panose="020B0502040204020203" pitchFamily="34" charset="0"/>
                        </a:rPr>
                        <a:t>22- DNFBPs: Customer due diligence</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PC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pPr marL="284163" indent="-284163"/>
                      <a:r>
                        <a:rPr lang="en-US" sz="2400" b="1" dirty="0" smtClean="0">
                          <a:solidFill>
                            <a:schemeClr val="tx1"/>
                          </a:solidFill>
                          <a:latin typeface="Pyidaungsu" panose="020B0502040204020203" pitchFamily="34" charset="0"/>
                          <a:cs typeface="Pyidaungsu" panose="020B0502040204020203" pitchFamily="34" charset="0"/>
                        </a:rPr>
                        <a:t>23- DNFBPs: Other measures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PC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965007">
                <a:tc>
                  <a:txBody>
                    <a:bodyPr/>
                    <a:lstStyle/>
                    <a:p>
                      <a:pPr marL="284163" indent="-284163"/>
                      <a:r>
                        <a:rPr lang="en-US" sz="2400" b="1" dirty="0" smtClean="0">
                          <a:solidFill>
                            <a:srgbClr val="FF0000"/>
                          </a:solidFill>
                          <a:latin typeface="Pyidaungsu" panose="020B0502040204020203" pitchFamily="34" charset="0"/>
                          <a:cs typeface="Pyidaungsu" panose="020B0502040204020203" pitchFamily="34" charset="0"/>
                        </a:rPr>
                        <a:t>24- </a:t>
                      </a:r>
                      <a:r>
                        <a:rPr lang="en-US" sz="2400" b="1" spc="-70" dirty="0" smtClean="0">
                          <a:solidFill>
                            <a:srgbClr val="FF0000"/>
                          </a:solidFill>
                          <a:latin typeface="Pyidaungsu" panose="020B0502040204020203" pitchFamily="34" charset="0"/>
                          <a:cs typeface="Pyidaungsu" panose="020B0502040204020203" pitchFamily="34" charset="0"/>
                        </a:rPr>
                        <a:t>Transparency and beneficial ownership of legal persons</a:t>
                      </a:r>
                      <a:endParaRPr lang="en-US" sz="2400" b="1" spc="-70"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NC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PC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2333625">
                <a:tc>
                  <a:txBody>
                    <a:bodyPr/>
                    <a:lstStyle/>
                    <a:p>
                      <a:pPr marL="284163" indent="-284163"/>
                      <a:r>
                        <a:rPr lang="en-US" sz="2400" b="1" dirty="0" smtClean="0">
                          <a:solidFill>
                            <a:srgbClr val="FF0000"/>
                          </a:solidFill>
                          <a:latin typeface="Pyidaungsu" panose="020B0502040204020203" pitchFamily="34" charset="0"/>
                          <a:cs typeface="Pyidaungsu" panose="020B0502040204020203" pitchFamily="34" charset="0"/>
                        </a:rPr>
                        <a:t>25- Transparency and beneficial ownership of legal arrangements</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NC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bl>
          </a:graphicData>
        </a:graphic>
      </p:graphicFrame>
      <p:cxnSp>
        <p:nvCxnSpPr>
          <p:cNvPr id="17" name="Straight Arrow Connector 16"/>
          <p:cNvCxnSpPr/>
          <p:nvPr/>
        </p:nvCxnSpPr>
        <p:spPr>
          <a:xfrm>
            <a:off x="8610592" y="1978024"/>
            <a:ext cx="0" cy="406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10413998" y="2835296"/>
            <a:ext cx="0" cy="30002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9523374" y="2816240"/>
            <a:ext cx="0" cy="30002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10494958" y="4173600"/>
            <a:ext cx="0" cy="30002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10504478" y="4640336"/>
            <a:ext cx="0" cy="30002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9561470" y="5183280"/>
            <a:ext cx="0" cy="30002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8753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056" y="-25400"/>
            <a:ext cx="8529344" cy="834428"/>
            <a:chOff x="-330138" y="693166"/>
            <a:chExt cx="2137704" cy="834427"/>
          </a:xfrm>
        </p:grpSpPr>
        <p:sp>
          <p:nvSpPr>
            <p:cNvPr id="4" name="Round Same Side Corner Rectangle 3"/>
            <p:cNvSpPr/>
            <p:nvPr/>
          </p:nvSpPr>
          <p:spPr>
            <a:xfrm rot="5400000">
              <a:off x="322540" y="40488"/>
              <a:ext cx="781225" cy="2086582"/>
            </a:xfrm>
            <a:prstGeom prst="round2SameRect">
              <a:avLst>
                <a:gd name="adj1" fmla="val 50000"/>
                <a:gd name="adj2" fmla="val 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FFFFFF"/>
                </a:solidFill>
              </a:endParaRPr>
            </a:p>
          </p:txBody>
        </p:sp>
        <p:sp>
          <p:nvSpPr>
            <p:cNvPr id="5" name="Rectangle 4"/>
            <p:cNvSpPr/>
            <p:nvPr/>
          </p:nvSpPr>
          <p:spPr>
            <a:xfrm>
              <a:off x="-240873" y="812013"/>
              <a:ext cx="2048439" cy="715580"/>
            </a:xfrm>
            <a:prstGeom prst="rect">
              <a:avLst/>
            </a:prstGeom>
          </p:spPr>
          <p:txBody>
            <a:bodyPr wrap="square">
              <a:spAutoFit/>
            </a:bodyPr>
            <a:lstStyle/>
            <a:p>
              <a:pPr algn="just">
                <a:lnSpc>
                  <a:spcPct val="150000"/>
                </a:lnSpc>
              </a:pPr>
              <a:endParaRPr lang="en-US" sz="2700" b="1" dirty="0">
                <a:solidFill>
                  <a:prstClr val="white"/>
                </a:solidFill>
                <a:latin typeface="Pyidaungsu" pitchFamily="34" charset="0"/>
                <a:cs typeface="Pyidaungsu" pitchFamily="34" charset="0"/>
              </a:endParaRPr>
            </a:p>
          </p:txBody>
        </p:sp>
      </p:grpSp>
      <p:sp>
        <p:nvSpPr>
          <p:cNvPr id="7" name="Rectangle 6"/>
          <p:cNvSpPr/>
          <p:nvPr/>
        </p:nvSpPr>
        <p:spPr>
          <a:xfrm>
            <a:off x="-101600" y="-25400"/>
            <a:ext cx="9245600" cy="770401"/>
          </a:xfrm>
          <a:prstGeom prst="rect">
            <a:avLst/>
          </a:prstGeom>
        </p:spPr>
        <p:txBody>
          <a:bodyPr wrap="square" lIns="121917" tIns="60958" rIns="121917" bIns="60958">
            <a:spAutoFit/>
          </a:bodyPr>
          <a:lstStyle/>
          <a:p>
            <a:pPr>
              <a:lnSpc>
                <a:spcPct val="150000"/>
              </a:lnSpc>
            </a:pPr>
            <a:r>
              <a:rPr lang="en-US" sz="2700" b="1" dirty="0">
                <a:solidFill>
                  <a:srgbClr val="FFFFFF"/>
                </a:solidFill>
                <a:latin typeface="Pyidaungsu" pitchFamily="34" charset="0"/>
                <a:cs typeface="Pyidaungsu" pitchFamily="34" charset="0"/>
              </a:rPr>
              <a:t>Mutual Evaluation Report &amp; Follow Up Report (Myanmar)</a:t>
            </a:r>
            <a:endParaRPr lang="my-MM" sz="2700" b="1" dirty="0">
              <a:solidFill>
                <a:prstClr val="white"/>
              </a:solidFill>
              <a:latin typeface="Pyidaungsu" pitchFamily="34" charset="0"/>
              <a:cs typeface="Pyidaungsu"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379589096"/>
              </p:ext>
            </p:extLst>
          </p:nvPr>
        </p:nvGraphicFramePr>
        <p:xfrm>
          <a:off x="243065" y="890584"/>
          <a:ext cx="11275234" cy="14120811"/>
        </p:xfrm>
        <a:graphic>
          <a:graphicData uri="http://schemas.openxmlformats.org/drawingml/2006/table">
            <a:tbl>
              <a:tblPr firstRow="1" bandRow="1">
                <a:tableStyleId>{5C22544A-7EE6-4342-B048-85BDC9FD1C3A}</a:tableStyleId>
              </a:tblPr>
              <a:tblGrid>
                <a:gridCol w="6615252"/>
                <a:gridCol w="985522"/>
                <a:gridCol w="928686"/>
                <a:gridCol w="990194"/>
                <a:gridCol w="877790"/>
                <a:gridCol w="877790"/>
              </a:tblGrid>
              <a:tr h="490537">
                <a:tc rowSpan="2">
                  <a:txBody>
                    <a:bodyPr/>
                    <a:lstStyle/>
                    <a:p>
                      <a:pPr algn="ctr"/>
                      <a:endParaRPr lang="en-US" sz="2400" b="1" dirty="0" smtClean="0">
                        <a:solidFill>
                          <a:schemeClr val="tx1"/>
                        </a:solidFill>
                        <a:latin typeface="Pyidaungsu" panose="020B0502040204020203" pitchFamily="34" charset="0"/>
                        <a:cs typeface="Pyidaungsu" panose="020B0502040204020203" pitchFamily="34" charset="0"/>
                      </a:endParaRPr>
                    </a:p>
                    <a:p>
                      <a:pPr algn="ctr"/>
                      <a:r>
                        <a:rPr lang="en-US" sz="2400" b="1" dirty="0" smtClean="0">
                          <a:solidFill>
                            <a:schemeClr val="tx1"/>
                          </a:solidFill>
                          <a:latin typeface="Pyidaungsu" panose="020B0502040204020203" pitchFamily="34" charset="0"/>
                          <a:cs typeface="Pyidaungsu" panose="020B0502040204020203" pitchFamily="34" charset="0"/>
                        </a:rPr>
                        <a:t>Recommendations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gridSpan="5">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Rating </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596390">
                <a:tc vMerge="1">
                  <a:txBody>
                    <a:bodyPr/>
                    <a:lstStyle/>
                    <a:p>
                      <a:endParaRPr lang="en-US" b="1" dirty="0">
                        <a:solidFill>
                          <a:schemeClr val="bg1"/>
                        </a:solidFill>
                        <a:latin typeface="Pyidaungsu" panose="020B0502040204020203" pitchFamily="34" charset="0"/>
                        <a:cs typeface="Pyidaungsu" panose="020B0502040204020203" pitchFamily="34" charset="0"/>
                      </a:endParaRPr>
                    </a:p>
                  </a:txBody>
                  <a:tcPr/>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2018</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2019</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2020</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2021</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2022</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596390">
                <a:tc>
                  <a:txBody>
                    <a:bodyPr/>
                    <a:lstStyle/>
                    <a:p>
                      <a:r>
                        <a:rPr lang="en-US" sz="2400" b="1" spc="-90" dirty="0" smtClean="0">
                          <a:solidFill>
                            <a:srgbClr val="FF0000"/>
                          </a:solidFill>
                          <a:latin typeface="Pyidaungsu" panose="020B0502040204020203" pitchFamily="34" charset="0"/>
                          <a:cs typeface="Pyidaungsu" panose="020B0502040204020203" pitchFamily="34" charset="0"/>
                        </a:rPr>
                        <a:t>26 -</a:t>
                      </a:r>
                      <a:r>
                        <a:rPr lang="en-US" sz="2400" b="1" spc="-90" baseline="0" dirty="0" smtClean="0">
                          <a:solidFill>
                            <a:srgbClr val="FF0000"/>
                          </a:solidFill>
                          <a:latin typeface="Pyidaungsu" panose="020B0502040204020203" pitchFamily="34" charset="0"/>
                          <a:cs typeface="Pyidaungsu" panose="020B0502040204020203" pitchFamily="34" charset="0"/>
                        </a:rPr>
                        <a:t>Regulation and supervision of financial institutions</a:t>
                      </a:r>
                      <a:endParaRPr lang="en-US" sz="2400" b="1" spc="-90" baseline="0"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marL="0" marR="0" algn="ctr">
                        <a:lnSpc>
                          <a:spcPct val="150000"/>
                        </a:lnSpc>
                        <a:spcBef>
                          <a:spcPts val="0"/>
                        </a:spcBef>
                        <a:spcAft>
                          <a:spcPts val="0"/>
                        </a:spcAft>
                        <a:tabLst>
                          <a:tab pos="685800" algn="l"/>
                          <a:tab pos="857250" algn="ctr"/>
                          <a:tab pos="1028700" algn="r"/>
                          <a:tab pos="1143000" algn="l"/>
                          <a:tab pos="1314450" algn="ctr"/>
                          <a:tab pos="1485900" algn="r"/>
                          <a:tab pos="1600200" algn="l"/>
                        </a:tabLst>
                      </a:pPr>
                      <a:r>
                        <a:rPr lang="en-US" sz="2400" b="1" cap="all" dirty="0" smtClean="0">
                          <a:solidFill>
                            <a:srgbClr val="FF0000"/>
                          </a:solidFill>
                          <a:effectLst/>
                          <a:latin typeface="Pyidaungsu" panose="020B0502040204020203" pitchFamily="34" charset="0"/>
                          <a:ea typeface="Times New Roman"/>
                          <a:cs typeface="Pyidaungsu" panose="020B0502040204020203" pitchFamily="34" charset="0"/>
                        </a:rPr>
                        <a:t>PC</a:t>
                      </a:r>
                      <a:endParaRPr lang="en-US" sz="2400" dirty="0">
                        <a:solidFill>
                          <a:srgbClr val="FF0000"/>
                        </a:solidFill>
                        <a:effectLst/>
                        <a:latin typeface="Pyidaungsu" panose="020B0502040204020203" pitchFamily="34" charset="0"/>
                        <a:ea typeface="Calibri"/>
                        <a:cs typeface="Pyidaungsu" panose="020B0502040204020203" pitchFamily="34" charset="0"/>
                      </a:endParaRPr>
                    </a:p>
                  </a:txBody>
                  <a:tcPr marL="97367" marR="97367" marT="0" marB="0"/>
                </a:tc>
                <a:tc>
                  <a:txBody>
                    <a:bodyPr/>
                    <a:lstStyle/>
                    <a:p>
                      <a:pPr marL="0" marR="0" algn="ctr">
                        <a:lnSpc>
                          <a:spcPct val="150000"/>
                        </a:lnSpc>
                        <a:spcBef>
                          <a:spcPts val="0"/>
                        </a:spcBef>
                        <a:spcAft>
                          <a:spcPts val="0"/>
                        </a:spcAft>
                        <a:tabLst>
                          <a:tab pos="685800" algn="l"/>
                          <a:tab pos="857250" algn="ctr"/>
                          <a:tab pos="1028700" algn="r"/>
                          <a:tab pos="1143000" algn="l"/>
                          <a:tab pos="1314450" algn="ctr"/>
                          <a:tab pos="1485900" algn="r"/>
                          <a:tab pos="1600200" algn="l"/>
                        </a:tabLst>
                      </a:pPr>
                      <a:endParaRPr lang="en-US" sz="2400" dirty="0">
                        <a:solidFill>
                          <a:schemeClr val="tx1"/>
                        </a:solidFill>
                        <a:effectLst/>
                        <a:latin typeface="Pyidaungsu" panose="020B0502040204020203" pitchFamily="34" charset="0"/>
                        <a:ea typeface="Calibri"/>
                        <a:cs typeface="Pyidaungsu" panose="020B0502040204020203" pitchFamily="34" charset="0"/>
                      </a:endParaRPr>
                    </a:p>
                  </a:txBody>
                  <a:tcPr marL="97367" marR="97367" marT="0" marB="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859155">
                <a:tc>
                  <a:txBody>
                    <a:bodyPr/>
                    <a:lstStyle/>
                    <a:p>
                      <a:r>
                        <a:rPr lang="en-US" sz="2400" b="1" dirty="0" smtClean="0">
                          <a:solidFill>
                            <a:schemeClr val="tx1"/>
                          </a:solidFill>
                          <a:latin typeface="Pyidaungsu" panose="020B0502040204020203" pitchFamily="34" charset="0"/>
                          <a:cs typeface="Pyidaungsu" panose="020B0502040204020203" pitchFamily="34" charset="0"/>
                        </a:rPr>
                        <a:t>27 -</a:t>
                      </a:r>
                      <a:r>
                        <a:rPr lang="en-US" sz="2400" b="1" baseline="0" dirty="0" smtClean="0">
                          <a:solidFill>
                            <a:schemeClr val="tx1"/>
                          </a:solidFill>
                          <a:latin typeface="Pyidaungsu" panose="020B0502040204020203" pitchFamily="34" charset="0"/>
                          <a:cs typeface="Pyidaungsu" panose="020B0502040204020203" pitchFamily="34" charset="0"/>
                        </a:rPr>
                        <a:t> </a:t>
                      </a:r>
                      <a:r>
                        <a:rPr lang="en-US" sz="2400" b="1" dirty="0" smtClean="0">
                          <a:solidFill>
                            <a:schemeClr val="tx1"/>
                          </a:solidFill>
                          <a:latin typeface="Pyidaungsu" panose="020B0502040204020203" pitchFamily="34" charset="0"/>
                          <a:cs typeface="Pyidaungsu" panose="020B0502040204020203" pitchFamily="34" charset="0"/>
                        </a:rPr>
                        <a:t>Powers of supervisors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596390">
                <a:tc>
                  <a:txBody>
                    <a:bodyPr/>
                    <a:lstStyle/>
                    <a:p>
                      <a:r>
                        <a:rPr lang="en-US" sz="2400" b="1" dirty="0" smtClean="0">
                          <a:solidFill>
                            <a:srgbClr val="FF0000"/>
                          </a:solidFill>
                          <a:latin typeface="Pyidaungsu" panose="020B0502040204020203" pitchFamily="34" charset="0"/>
                          <a:cs typeface="Pyidaungsu" panose="020B0502040204020203" pitchFamily="34" charset="0"/>
                        </a:rPr>
                        <a:t>28 -</a:t>
                      </a:r>
                      <a:r>
                        <a:rPr lang="en-US" sz="2400" b="1" baseline="0" dirty="0" smtClean="0">
                          <a:solidFill>
                            <a:srgbClr val="FF0000"/>
                          </a:solidFill>
                          <a:latin typeface="Pyidaungsu" panose="020B0502040204020203" pitchFamily="34" charset="0"/>
                          <a:cs typeface="Pyidaungsu" panose="020B0502040204020203" pitchFamily="34" charset="0"/>
                        </a:rPr>
                        <a:t> </a:t>
                      </a:r>
                      <a:r>
                        <a:rPr lang="en-US" sz="2400" b="1" dirty="0" smtClean="0">
                          <a:solidFill>
                            <a:srgbClr val="FF0000"/>
                          </a:solidFill>
                          <a:latin typeface="Pyidaungsu" panose="020B0502040204020203" pitchFamily="34" charset="0"/>
                          <a:cs typeface="Pyidaungsu" panose="020B0502040204020203" pitchFamily="34" charset="0"/>
                        </a:rPr>
                        <a:t>Regulation and supervision of DNFBPs</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NC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rgbClr val="FF0000"/>
                          </a:solidFill>
                          <a:latin typeface="Pyidaungsu" panose="020B0502040204020203" pitchFamily="34" charset="0"/>
                          <a:cs typeface="Pyidaungsu" panose="020B0502040204020203" pitchFamily="34" charset="0"/>
                        </a:rPr>
                        <a:t>PC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r>
                        <a:rPr lang="en-US" sz="2400" b="1" baseline="0" dirty="0" smtClean="0">
                          <a:solidFill>
                            <a:srgbClr val="FF0000"/>
                          </a:solidFill>
                          <a:latin typeface="Pyidaungsu" panose="020B0502040204020203" pitchFamily="34" charset="0"/>
                          <a:cs typeface="Pyidaungsu" panose="020B0502040204020203" pitchFamily="34" charset="0"/>
                        </a:rPr>
                        <a:t>29- Financial intelligence units</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PC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2702242">
                <a:tc>
                  <a:txBody>
                    <a:bodyPr/>
                    <a:lstStyle/>
                    <a:p>
                      <a:pPr marL="396875" indent="-396875"/>
                      <a:r>
                        <a:rPr lang="en-US" sz="2400" b="1" dirty="0" smtClean="0">
                          <a:solidFill>
                            <a:schemeClr val="tx1"/>
                          </a:solidFill>
                          <a:latin typeface="Pyidaungsu" panose="020B0502040204020203" pitchFamily="34" charset="0"/>
                          <a:cs typeface="Pyidaungsu" panose="020B0502040204020203" pitchFamily="34" charset="0"/>
                        </a:rPr>
                        <a:t>30- Responsibilities of law enforcement and </a:t>
                      </a:r>
                      <a:r>
                        <a:rPr lang="en-US" sz="2400" b="1" baseline="0" dirty="0" smtClean="0">
                          <a:solidFill>
                            <a:schemeClr val="tx1"/>
                          </a:solidFill>
                          <a:latin typeface="Pyidaungsu" panose="020B0502040204020203" pitchFamily="34" charset="0"/>
                          <a:cs typeface="Pyidaungsu" panose="020B0502040204020203" pitchFamily="34" charset="0"/>
                        </a:rPr>
                        <a:t>  </a:t>
                      </a:r>
                      <a:r>
                        <a:rPr lang="en-US" sz="2400" b="1" dirty="0" smtClean="0">
                          <a:solidFill>
                            <a:schemeClr val="tx1"/>
                          </a:solidFill>
                          <a:latin typeface="Pyidaungsu" panose="020B0502040204020203" pitchFamily="34" charset="0"/>
                          <a:cs typeface="Pyidaungsu" panose="020B0502040204020203" pitchFamily="34" charset="0"/>
                        </a:rPr>
                        <a:t>investigative authorities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2333625">
                <a:tc>
                  <a:txBody>
                    <a:bodyPr/>
                    <a:lstStyle/>
                    <a:p>
                      <a:pPr marL="396875" indent="-396875"/>
                      <a:r>
                        <a:rPr lang="en-US" sz="2400" b="1" dirty="0" smtClean="0">
                          <a:solidFill>
                            <a:schemeClr val="tx1"/>
                          </a:solidFill>
                          <a:latin typeface="Pyidaungsu" panose="020B0502040204020203" pitchFamily="34" charset="0"/>
                          <a:cs typeface="Pyidaungsu" panose="020B0502040204020203" pitchFamily="34" charset="0"/>
                        </a:rPr>
                        <a:t>31- Powers of law enforcement and investigative authorities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859155">
                <a:tc>
                  <a:txBody>
                    <a:bodyPr/>
                    <a:lstStyle/>
                    <a:p>
                      <a:pPr marL="284163" indent="-284163"/>
                      <a:r>
                        <a:rPr lang="en-US" sz="2400" b="1" dirty="0" smtClean="0">
                          <a:solidFill>
                            <a:srgbClr val="FF0000"/>
                          </a:solidFill>
                          <a:latin typeface="Pyidaungsu" panose="020B0502040204020203" pitchFamily="34" charset="0"/>
                          <a:cs typeface="Pyidaungsu" panose="020B0502040204020203" pitchFamily="34" charset="0"/>
                        </a:rPr>
                        <a:t>32- </a:t>
                      </a:r>
                      <a:r>
                        <a:rPr lang="en-US" sz="2400" b="1" spc="-70" dirty="0" smtClean="0">
                          <a:solidFill>
                            <a:srgbClr val="FF0000"/>
                          </a:solidFill>
                          <a:latin typeface="Pyidaungsu" panose="020B0502040204020203" pitchFamily="34" charset="0"/>
                          <a:cs typeface="Pyidaungsu" panose="020B0502040204020203" pitchFamily="34" charset="0"/>
                        </a:rPr>
                        <a:t>Cash couriers</a:t>
                      </a:r>
                      <a:endParaRPr lang="en-US" sz="2400" b="1" spc="-70"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PC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859155">
                <a:tc>
                  <a:txBody>
                    <a:bodyPr/>
                    <a:lstStyle/>
                    <a:p>
                      <a:pPr marL="284163" indent="-284163"/>
                      <a:r>
                        <a:rPr lang="en-US" sz="2400" b="1" dirty="0" smtClean="0">
                          <a:solidFill>
                            <a:schemeClr val="tx1"/>
                          </a:solidFill>
                          <a:latin typeface="Pyidaungsu" panose="020B0502040204020203" pitchFamily="34" charset="0"/>
                          <a:cs typeface="Pyidaungsu" panose="020B0502040204020203" pitchFamily="34" charset="0"/>
                        </a:rPr>
                        <a:t>33- Statistics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PC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bl>
          </a:graphicData>
        </a:graphic>
      </p:graphicFrame>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099801" y="6326108"/>
            <a:ext cx="197671" cy="3953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2076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056" y="-25400"/>
            <a:ext cx="8529344" cy="834428"/>
            <a:chOff x="-330138" y="693166"/>
            <a:chExt cx="2137704" cy="834427"/>
          </a:xfrm>
        </p:grpSpPr>
        <p:sp>
          <p:nvSpPr>
            <p:cNvPr id="4" name="Round Same Side Corner Rectangle 3"/>
            <p:cNvSpPr/>
            <p:nvPr/>
          </p:nvSpPr>
          <p:spPr>
            <a:xfrm rot="5400000">
              <a:off x="322540" y="40488"/>
              <a:ext cx="781225" cy="2086582"/>
            </a:xfrm>
            <a:prstGeom prst="round2SameRect">
              <a:avLst>
                <a:gd name="adj1" fmla="val 50000"/>
                <a:gd name="adj2" fmla="val 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FFFFFF"/>
                </a:solidFill>
              </a:endParaRPr>
            </a:p>
          </p:txBody>
        </p:sp>
        <p:sp>
          <p:nvSpPr>
            <p:cNvPr id="5" name="Rectangle 4"/>
            <p:cNvSpPr/>
            <p:nvPr/>
          </p:nvSpPr>
          <p:spPr>
            <a:xfrm>
              <a:off x="-240873" y="812013"/>
              <a:ext cx="2048439" cy="715580"/>
            </a:xfrm>
            <a:prstGeom prst="rect">
              <a:avLst/>
            </a:prstGeom>
          </p:spPr>
          <p:txBody>
            <a:bodyPr wrap="square">
              <a:spAutoFit/>
            </a:bodyPr>
            <a:lstStyle/>
            <a:p>
              <a:pPr algn="just">
                <a:lnSpc>
                  <a:spcPct val="150000"/>
                </a:lnSpc>
              </a:pPr>
              <a:endParaRPr lang="en-US" sz="2700" b="1" dirty="0">
                <a:solidFill>
                  <a:prstClr val="white"/>
                </a:solidFill>
                <a:latin typeface="Pyidaungsu" pitchFamily="34" charset="0"/>
                <a:cs typeface="Pyidaungsu" pitchFamily="34" charset="0"/>
              </a:endParaRPr>
            </a:p>
          </p:txBody>
        </p:sp>
      </p:grpSp>
      <p:sp>
        <p:nvSpPr>
          <p:cNvPr id="7" name="Rectangle 6"/>
          <p:cNvSpPr/>
          <p:nvPr/>
        </p:nvSpPr>
        <p:spPr>
          <a:xfrm>
            <a:off x="-101600" y="-25400"/>
            <a:ext cx="9245600" cy="770401"/>
          </a:xfrm>
          <a:prstGeom prst="rect">
            <a:avLst/>
          </a:prstGeom>
        </p:spPr>
        <p:txBody>
          <a:bodyPr wrap="square" lIns="121917" tIns="60958" rIns="121917" bIns="60958">
            <a:spAutoFit/>
          </a:bodyPr>
          <a:lstStyle/>
          <a:p>
            <a:pPr>
              <a:lnSpc>
                <a:spcPct val="150000"/>
              </a:lnSpc>
            </a:pPr>
            <a:r>
              <a:rPr lang="en-US" sz="2700" b="1" dirty="0">
                <a:solidFill>
                  <a:srgbClr val="FFFFFF"/>
                </a:solidFill>
                <a:latin typeface="Pyidaungsu" pitchFamily="34" charset="0"/>
                <a:cs typeface="Pyidaungsu" pitchFamily="34" charset="0"/>
              </a:rPr>
              <a:t>Mutual Evaluation Report &amp; Follow Up Report (Myanmar)</a:t>
            </a:r>
            <a:endParaRPr lang="my-MM" sz="2700" b="1" dirty="0">
              <a:solidFill>
                <a:prstClr val="white"/>
              </a:solidFill>
              <a:latin typeface="Pyidaungsu" pitchFamily="34" charset="0"/>
              <a:cs typeface="Pyidaungsu"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697514836"/>
              </p:ext>
            </p:extLst>
          </p:nvPr>
        </p:nvGraphicFramePr>
        <p:xfrm>
          <a:off x="243066" y="1153160"/>
          <a:ext cx="11275234" cy="9822179"/>
        </p:xfrm>
        <a:graphic>
          <a:graphicData uri="http://schemas.openxmlformats.org/drawingml/2006/table">
            <a:tbl>
              <a:tblPr firstRow="1" bandRow="1">
                <a:tableStyleId>{5C22544A-7EE6-4342-B048-85BDC9FD1C3A}</a:tableStyleId>
              </a:tblPr>
              <a:tblGrid>
                <a:gridCol w="7173737"/>
                <a:gridCol w="1219200"/>
                <a:gridCol w="914400"/>
                <a:gridCol w="1016000"/>
                <a:gridCol w="951897"/>
              </a:tblGrid>
              <a:tr h="490537">
                <a:tc rowSpan="2">
                  <a:txBody>
                    <a:bodyPr/>
                    <a:lstStyle/>
                    <a:p>
                      <a:pPr algn="ctr"/>
                      <a:endParaRPr lang="en-US" sz="2400" b="1" dirty="0" smtClean="0">
                        <a:solidFill>
                          <a:schemeClr val="tx1"/>
                        </a:solidFill>
                        <a:latin typeface="Pyidaungsu" panose="020B0502040204020203" pitchFamily="34" charset="0"/>
                        <a:cs typeface="Pyidaungsu" panose="020B0502040204020203" pitchFamily="34" charset="0"/>
                      </a:endParaRPr>
                    </a:p>
                    <a:p>
                      <a:pPr algn="ctr"/>
                      <a:r>
                        <a:rPr lang="en-US" sz="2400" b="1" dirty="0" smtClean="0">
                          <a:solidFill>
                            <a:schemeClr val="tx1"/>
                          </a:solidFill>
                          <a:latin typeface="Pyidaungsu" panose="020B0502040204020203" pitchFamily="34" charset="0"/>
                          <a:cs typeface="Pyidaungsu" panose="020B0502040204020203" pitchFamily="34" charset="0"/>
                        </a:rPr>
                        <a:t>Recommendations</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gridSpan="4">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Rating </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hMerge="1">
                  <a:txBody>
                    <a:bodyPr/>
                    <a:lstStyle/>
                    <a:p>
                      <a:endParaRPr lang="en-US"/>
                    </a:p>
                  </a:txBody>
                  <a:tcPr/>
                </a:tc>
                <a:tc hMerge="1">
                  <a:txBody>
                    <a:bodyPr/>
                    <a:lstStyle/>
                    <a:p>
                      <a:endParaRPr lang="en-US"/>
                    </a:p>
                  </a:txBody>
                  <a:tcPr/>
                </a:tc>
                <a:tc hMerge="1">
                  <a:txBody>
                    <a:bodyPr/>
                    <a:lstStyle/>
                    <a:p>
                      <a:endParaRPr lang="en-US" dirty="0"/>
                    </a:p>
                  </a:txBody>
                  <a:tcPr/>
                </a:tc>
              </a:tr>
              <a:tr h="1596390">
                <a:tc vMerge="1">
                  <a:txBody>
                    <a:bodyPr/>
                    <a:lstStyle/>
                    <a:p>
                      <a:endParaRPr lang="en-US" b="1" dirty="0">
                        <a:solidFill>
                          <a:schemeClr val="bg1"/>
                        </a:solidFill>
                        <a:latin typeface="Pyidaungsu" panose="020B0502040204020203" pitchFamily="34" charset="0"/>
                        <a:cs typeface="Pyidaungsu" panose="020B0502040204020203" pitchFamily="34" charset="0"/>
                      </a:endParaRPr>
                    </a:p>
                  </a:txBody>
                  <a:tcPr/>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2018</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2019</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2020</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r>
                        <a:rPr lang="en-US" sz="2400" b="1" dirty="0" smtClean="0">
                          <a:solidFill>
                            <a:schemeClr val="tx1"/>
                          </a:solidFill>
                          <a:latin typeface="Pyidaungsu" panose="020B0502040204020203" pitchFamily="34" charset="0"/>
                          <a:cs typeface="Pyidaungsu" panose="020B0502040204020203" pitchFamily="34" charset="0"/>
                        </a:rPr>
                        <a:t>2021</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105853">
                <a:tc>
                  <a:txBody>
                    <a:bodyPr/>
                    <a:lstStyle/>
                    <a:p>
                      <a:r>
                        <a:rPr lang="en-US" sz="2400" b="1" spc="-90" dirty="0" smtClean="0">
                          <a:solidFill>
                            <a:srgbClr val="FF0000"/>
                          </a:solidFill>
                          <a:latin typeface="Pyidaungsu" panose="020B0502040204020203" pitchFamily="34" charset="0"/>
                          <a:cs typeface="Pyidaungsu" panose="020B0502040204020203" pitchFamily="34" charset="0"/>
                        </a:rPr>
                        <a:t>34 -</a:t>
                      </a:r>
                      <a:r>
                        <a:rPr lang="en-US" sz="2400" b="1" spc="-90" baseline="0" dirty="0" smtClean="0">
                          <a:solidFill>
                            <a:srgbClr val="FF0000"/>
                          </a:solidFill>
                          <a:latin typeface="Pyidaungsu" panose="020B0502040204020203" pitchFamily="34" charset="0"/>
                          <a:cs typeface="Pyidaungsu" panose="020B0502040204020203" pitchFamily="34" charset="0"/>
                        </a:rPr>
                        <a:t>Guidance and feedback</a:t>
                      </a:r>
                      <a:endParaRPr lang="en-US" sz="2400" b="1" spc="-90" baseline="0"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marL="0" marR="0" algn="ctr">
                        <a:lnSpc>
                          <a:spcPct val="150000"/>
                        </a:lnSpc>
                        <a:spcBef>
                          <a:spcPts val="0"/>
                        </a:spcBef>
                        <a:spcAft>
                          <a:spcPts val="0"/>
                        </a:spcAft>
                        <a:tabLst>
                          <a:tab pos="685800" algn="l"/>
                          <a:tab pos="857250" algn="ctr"/>
                          <a:tab pos="1028700" algn="r"/>
                          <a:tab pos="1143000" algn="l"/>
                          <a:tab pos="1314450" algn="ctr"/>
                          <a:tab pos="1485900" algn="r"/>
                          <a:tab pos="1600200" algn="l"/>
                        </a:tabLst>
                      </a:pPr>
                      <a:r>
                        <a:rPr lang="en-US" sz="2400" b="1" cap="all" dirty="0" smtClean="0">
                          <a:solidFill>
                            <a:srgbClr val="FF0000"/>
                          </a:solidFill>
                          <a:effectLst/>
                          <a:latin typeface="Pyidaungsu" panose="020B0502040204020203" pitchFamily="34" charset="0"/>
                          <a:ea typeface="Times New Roman"/>
                          <a:cs typeface="Pyidaungsu" panose="020B0502040204020203" pitchFamily="34" charset="0"/>
                        </a:rPr>
                        <a:t>PC</a:t>
                      </a:r>
                      <a:endParaRPr lang="en-US" sz="2400" dirty="0">
                        <a:solidFill>
                          <a:srgbClr val="FF0000"/>
                        </a:solidFill>
                        <a:effectLst/>
                        <a:latin typeface="Pyidaungsu" panose="020B0502040204020203" pitchFamily="34" charset="0"/>
                        <a:ea typeface="Calibri"/>
                        <a:cs typeface="Pyidaungsu" panose="020B0502040204020203" pitchFamily="34" charset="0"/>
                      </a:endParaRPr>
                    </a:p>
                  </a:txBody>
                  <a:tcPr marL="97367" marR="97367" marT="0" marB="0"/>
                </a:tc>
                <a:tc>
                  <a:txBody>
                    <a:bodyPr/>
                    <a:lstStyle/>
                    <a:p>
                      <a:pPr marL="0" marR="0" algn="ctr">
                        <a:lnSpc>
                          <a:spcPct val="150000"/>
                        </a:lnSpc>
                        <a:spcBef>
                          <a:spcPts val="0"/>
                        </a:spcBef>
                        <a:spcAft>
                          <a:spcPts val="0"/>
                        </a:spcAft>
                        <a:tabLst>
                          <a:tab pos="685800" algn="l"/>
                          <a:tab pos="857250" algn="ctr"/>
                          <a:tab pos="1028700" algn="r"/>
                          <a:tab pos="1143000" algn="l"/>
                          <a:tab pos="1314450" algn="ctr"/>
                          <a:tab pos="1485900" algn="r"/>
                          <a:tab pos="1600200" algn="l"/>
                        </a:tabLst>
                      </a:pPr>
                      <a:endParaRPr lang="en-US" sz="2400" dirty="0">
                        <a:solidFill>
                          <a:schemeClr val="tx1"/>
                        </a:solidFill>
                        <a:effectLst/>
                        <a:latin typeface="Pyidaungsu" panose="020B0502040204020203" pitchFamily="34" charset="0"/>
                        <a:ea typeface="Calibri"/>
                        <a:cs typeface="Pyidaungsu" panose="020B0502040204020203" pitchFamily="34" charset="0"/>
                      </a:endParaRPr>
                    </a:p>
                  </a:txBody>
                  <a:tcPr marL="97367" marR="97367" marT="0" marB="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859155">
                <a:tc>
                  <a:txBody>
                    <a:bodyPr/>
                    <a:lstStyle/>
                    <a:p>
                      <a:r>
                        <a:rPr lang="en-US" sz="2400" b="1" dirty="0" smtClean="0">
                          <a:solidFill>
                            <a:srgbClr val="FF0000"/>
                          </a:solidFill>
                          <a:latin typeface="Pyidaungsu" panose="020B0502040204020203" pitchFamily="34" charset="0"/>
                          <a:cs typeface="Pyidaungsu" panose="020B0502040204020203" pitchFamily="34" charset="0"/>
                        </a:rPr>
                        <a:t>35 -</a:t>
                      </a:r>
                      <a:r>
                        <a:rPr lang="en-US" sz="2400" b="1" baseline="0" dirty="0" smtClean="0">
                          <a:solidFill>
                            <a:srgbClr val="FF0000"/>
                          </a:solidFill>
                          <a:latin typeface="Pyidaungsu" panose="020B0502040204020203" pitchFamily="34" charset="0"/>
                          <a:cs typeface="Pyidaungsu" panose="020B0502040204020203" pitchFamily="34" charset="0"/>
                        </a:rPr>
                        <a:t> </a:t>
                      </a:r>
                      <a:r>
                        <a:rPr lang="en-US" sz="2400" b="1" dirty="0" smtClean="0">
                          <a:solidFill>
                            <a:srgbClr val="FF0000"/>
                          </a:solidFill>
                          <a:latin typeface="Pyidaungsu" panose="020B0502040204020203" pitchFamily="34" charset="0"/>
                          <a:cs typeface="Pyidaungsu" panose="020B0502040204020203" pitchFamily="34" charset="0"/>
                        </a:rPr>
                        <a:t>Sanctions</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PC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r>
                        <a:rPr lang="en-US" sz="2400" b="1" dirty="0" smtClean="0">
                          <a:solidFill>
                            <a:srgbClr val="FF0000"/>
                          </a:solidFill>
                          <a:latin typeface="Pyidaungsu" panose="020B0502040204020203" pitchFamily="34" charset="0"/>
                          <a:cs typeface="Pyidaungsu" panose="020B0502040204020203" pitchFamily="34" charset="0"/>
                        </a:rPr>
                        <a:t>36 -</a:t>
                      </a:r>
                      <a:r>
                        <a:rPr lang="en-US" sz="2400" b="1" baseline="0" dirty="0" smtClean="0">
                          <a:solidFill>
                            <a:srgbClr val="FF0000"/>
                          </a:solidFill>
                          <a:latin typeface="Pyidaungsu" panose="020B0502040204020203" pitchFamily="34" charset="0"/>
                          <a:cs typeface="Pyidaungsu" panose="020B0502040204020203" pitchFamily="34" charset="0"/>
                        </a:rPr>
                        <a:t> </a:t>
                      </a:r>
                      <a:r>
                        <a:rPr lang="en-US" sz="2400" b="1" dirty="0" smtClean="0">
                          <a:solidFill>
                            <a:srgbClr val="FF0000"/>
                          </a:solidFill>
                          <a:latin typeface="Pyidaungsu" panose="020B0502040204020203" pitchFamily="34" charset="0"/>
                          <a:cs typeface="Pyidaungsu" panose="020B0502040204020203" pitchFamily="34" charset="0"/>
                        </a:rPr>
                        <a:t>International instruments</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PC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859155">
                <a:tc>
                  <a:txBody>
                    <a:bodyPr/>
                    <a:lstStyle/>
                    <a:p>
                      <a:r>
                        <a:rPr lang="en-US" sz="2400" b="1" baseline="0" dirty="0" smtClean="0">
                          <a:solidFill>
                            <a:srgbClr val="FF0000"/>
                          </a:solidFill>
                          <a:latin typeface="Pyidaungsu" panose="020B0502040204020203" pitchFamily="34" charset="0"/>
                          <a:cs typeface="Pyidaungsu" panose="020B0502040204020203" pitchFamily="34" charset="0"/>
                        </a:rPr>
                        <a:t>37- Mutual legal assistance</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PC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596390">
                <a:tc>
                  <a:txBody>
                    <a:bodyPr/>
                    <a:lstStyle/>
                    <a:p>
                      <a:pPr marL="396875" indent="-396875"/>
                      <a:r>
                        <a:rPr lang="en-US" sz="2400" b="1" dirty="0" smtClean="0">
                          <a:solidFill>
                            <a:srgbClr val="FF0000"/>
                          </a:solidFill>
                          <a:latin typeface="Pyidaungsu" panose="020B0502040204020203" pitchFamily="34" charset="0"/>
                          <a:cs typeface="Pyidaungsu" panose="020B0502040204020203" pitchFamily="34" charset="0"/>
                        </a:rPr>
                        <a:t>38- Mutual legal assistance: freezing and confiscation</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PC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859155">
                <a:tc>
                  <a:txBody>
                    <a:bodyPr/>
                    <a:lstStyle/>
                    <a:p>
                      <a:pPr marL="396875" indent="-396875"/>
                      <a:r>
                        <a:rPr lang="en-US" sz="2400" b="1" dirty="0" smtClean="0">
                          <a:solidFill>
                            <a:srgbClr val="FF0000"/>
                          </a:solidFill>
                          <a:latin typeface="Pyidaungsu" panose="020B0502040204020203" pitchFamily="34" charset="0"/>
                          <a:cs typeface="Pyidaungsu" panose="020B0502040204020203" pitchFamily="34" charset="0"/>
                        </a:rPr>
                        <a:t>39- Extradition</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PC</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r h="1227772">
                <a:tc>
                  <a:txBody>
                    <a:bodyPr/>
                    <a:lstStyle/>
                    <a:p>
                      <a:pPr marL="284163" indent="-284163"/>
                      <a:r>
                        <a:rPr lang="en-US" sz="2400" b="1" dirty="0" smtClean="0">
                          <a:solidFill>
                            <a:schemeClr val="tx1"/>
                          </a:solidFill>
                          <a:latin typeface="Pyidaungsu" panose="020B0502040204020203" pitchFamily="34" charset="0"/>
                          <a:cs typeface="Pyidaungsu" panose="020B0502040204020203" pitchFamily="34" charset="0"/>
                        </a:rPr>
                        <a:t>40- </a:t>
                      </a:r>
                      <a:r>
                        <a:rPr lang="en-US" sz="2400" b="1" spc="-70" dirty="0" smtClean="0">
                          <a:solidFill>
                            <a:schemeClr val="tx1"/>
                          </a:solidFill>
                          <a:latin typeface="Pyidaungsu" panose="020B0502040204020203" pitchFamily="34" charset="0"/>
                          <a:cs typeface="Pyidaungsu" panose="020B0502040204020203" pitchFamily="34" charset="0"/>
                        </a:rPr>
                        <a:t>Other forms of international cooperation</a:t>
                      </a:r>
                      <a:endParaRPr lang="en-US" sz="2400" b="1" spc="-70"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chemeClr val="tx1"/>
                          </a:solidFill>
                          <a:latin typeface="Pyidaungsu" panose="020B0502040204020203" pitchFamily="34" charset="0"/>
                          <a:cs typeface="Pyidaungsu" panose="020B0502040204020203" pitchFamily="34" charset="0"/>
                        </a:rPr>
                        <a:t>LC</a:t>
                      </a: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c>
                  <a:txBody>
                    <a:bodyPr/>
                    <a:lstStyle/>
                    <a:p>
                      <a:endParaRPr lang="en-US" sz="2400" b="1" dirty="0">
                        <a:solidFill>
                          <a:schemeClr val="tx1"/>
                        </a:solidFill>
                        <a:latin typeface="Pyidaungsu" panose="020B0502040204020203" pitchFamily="34" charset="0"/>
                        <a:cs typeface="Pyidaungsu" panose="020B0502040204020203" pitchFamily="34" charset="0"/>
                      </a:endParaRPr>
                    </a:p>
                  </a:txBody>
                  <a:tcPr marL="121920" marR="121920" marT="60960" marB="60960"/>
                </a:tc>
              </a:tr>
            </a:tbl>
          </a:graphicData>
        </a:graphic>
      </p:graphicFrame>
    </p:spTree>
    <p:extLst>
      <p:ext uri="{BB962C8B-B14F-4D97-AF65-F5344CB8AC3E}">
        <p14:creationId xmlns:p14="http://schemas.microsoft.com/office/powerpoint/2010/main" xmlns="" val="3508254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056" y="-25400"/>
            <a:ext cx="8529344" cy="834428"/>
            <a:chOff x="-330138" y="693166"/>
            <a:chExt cx="2137704" cy="834427"/>
          </a:xfrm>
        </p:grpSpPr>
        <p:sp>
          <p:nvSpPr>
            <p:cNvPr id="4" name="Round Same Side Corner Rectangle 3"/>
            <p:cNvSpPr/>
            <p:nvPr/>
          </p:nvSpPr>
          <p:spPr>
            <a:xfrm rot="5400000">
              <a:off x="322540" y="40488"/>
              <a:ext cx="781225" cy="2086582"/>
            </a:xfrm>
            <a:prstGeom prst="round2SameRect">
              <a:avLst>
                <a:gd name="adj1" fmla="val 50000"/>
                <a:gd name="adj2" fmla="val 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FFFFFF"/>
                </a:solidFill>
              </a:endParaRPr>
            </a:p>
          </p:txBody>
        </p:sp>
        <p:sp>
          <p:nvSpPr>
            <p:cNvPr id="5" name="Rectangle 4"/>
            <p:cNvSpPr/>
            <p:nvPr/>
          </p:nvSpPr>
          <p:spPr>
            <a:xfrm>
              <a:off x="-240873" y="812013"/>
              <a:ext cx="2048439" cy="715580"/>
            </a:xfrm>
            <a:prstGeom prst="rect">
              <a:avLst/>
            </a:prstGeom>
          </p:spPr>
          <p:txBody>
            <a:bodyPr wrap="square">
              <a:spAutoFit/>
            </a:bodyPr>
            <a:lstStyle/>
            <a:p>
              <a:pPr algn="just">
                <a:lnSpc>
                  <a:spcPct val="150000"/>
                </a:lnSpc>
              </a:pPr>
              <a:endParaRPr lang="en-US" sz="2700" b="1" dirty="0">
                <a:solidFill>
                  <a:prstClr val="white"/>
                </a:solidFill>
                <a:latin typeface="Pyidaungsu" pitchFamily="34" charset="0"/>
                <a:cs typeface="Pyidaungsu" pitchFamily="34" charset="0"/>
              </a:endParaRPr>
            </a:p>
          </p:txBody>
        </p:sp>
      </p:grpSp>
      <p:sp>
        <p:nvSpPr>
          <p:cNvPr id="7" name="Rectangle 6"/>
          <p:cNvSpPr/>
          <p:nvPr/>
        </p:nvSpPr>
        <p:spPr>
          <a:xfrm>
            <a:off x="-101600" y="-25400"/>
            <a:ext cx="9245600" cy="770401"/>
          </a:xfrm>
          <a:prstGeom prst="rect">
            <a:avLst/>
          </a:prstGeom>
        </p:spPr>
        <p:txBody>
          <a:bodyPr wrap="square" lIns="121917" tIns="60958" rIns="121917" bIns="60958">
            <a:spAutoFit/>
          </a:bodyPr>
          <a:lstStyle/>
          <a:p>
            <a:pPr>
              <a:lnSpc>
                <a:spcPct val="150000"/>
              </a:lnSpc>
            </a:pPr>
            <a:r>
              <a:rPr lang="en-US" sz="2700" b="1" dirty="0">
                <a:solidFill>
                  <a:srgbClr val="FFFFFF"/>
                </a:solidFill>
                <a:latin typeface="Pyidaungsu" pitchFamily="34" charset="0"/>
                <a:cs typeface="Pyidaungsu" pitchFamily="34" charset="0"/>
              </a:rPr>
              <a:t>Mutual Evaluation Report &amp; Follow Up Report (Myanmar)</a:t>
            </a:r>
            <a:endParaRPr lang="my-MM" sz="2700" b="1" dirty="0">
              <a:solidFill>
                <a:prstClr val="white"/>
              </a:solidFill>
              <a:latin typeface="Pyidaungsu" pitchFamily="34" charset="0"/>
              <a:cs typeface="Pyidaungsu"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xmlns="" val="3458437689"/>
              </p:ext>
            </p:extLst>
          </p:nvPr>
        </p:nvGraphicFramePr>
        <p:xfrm>
          <a:off x="361222" y="1092201"/>
          <a:ext cx="4617180" cy="9578339"/>
        </p:xfrm>
        <a:graphic>
          <a:graphicData uri="http://schemas.openxmlformats.org/drawingml/2006/table">
            <a:tbl>
              <a:tblPr firstRow="1" bandRow="1">
                <a:tableStyleId>{5C22544A-7EE6-4342-B048-85BDC9FD1C3A}</a:tableStyleId>
              </a:tblPr>
              <a:tblGrid>
                <a:gridCol w="923436"/>
                <a:gridCol w="923436"/>
                <a:gridCol w="923436"/>
                <a:gridCol w="923436"/>
                <a:gridCol w="923436"/>
              </a:tblGrid>
              <a:tr h="494453">
                <a:tc gridSpan="4">
                  <a:txBody>
                    <a:bodyPr/>
                    <a:lstStyle/>
                    <a:p>
                      <a:pPr algn="ctr"/>
                      <a:r>
                        <a:rPr lang="en-US" sz="2400" b="1" dirty="0" smtClean="0">
                          <a:latin typeface="Pyidaungsu" panose="020B0502040204020203" pitchFamily="34" charset="0"/>
                          <a:cs typeface="Pyidaungsu" panose="020B0502040204020203" pitchFamily="34" charset="0"/>
                        </a:rPr>
                        <a:t>Rating</a:t>
                      </a:r>
                      <a:endParaRPr lang="en-US" sz="2400" b="1" dirty="0">
                        <a:latin typeface="Pyidaungsu" panose="020B0502040204020203" pitchFamily="34" charset="0"/>
                        <a:cs typeface="Pyidaungsu" panose="020B0502040204020203" pitchFamily="34" charset="0"/>
                      </a:endParaRPr>
                    </a:p>
                  </a:txBody>
                  <a:tcPr marL="121920" marR="121920" marT="60960" marB="60960"/>
                </a:tc>
                <a:tc hMerge="1">
                  <a:txBody>
                    <a:bodyPr/>
                    <a:lstStyle/>
                    <a:p>
                      <a:endParaRPr lang="en-US"/>
                    </a:p>
                  </a:txBody>
                  <a:tcPr/>
                </a:tc>
                <a:tc hMerge="1">
                  <a:txBody>
                    <a:bodyPr/>
                    <a:lstStyle/>
                    <a:p>
                      <a:endParaRPr lang="en-US"/>
                    </a:p>
                  </a:txBody>
                  <a:tcPr/>
                </a:tc>
                <a:tc hMerge="1">
                  <a:txBody>
                    <a:bodyPr/>
                    <a:lstStyle/>
                    <a:p>
                      <a:endParaRPr lang="en-US" dirty="0"/>
                    </a:p>
                  </a:txBody>
                  <a:tcPr/>
                </a:tc>
                <a:tc rowSpan="2">
                  <a:txBody>
                    <a:bodyPr/>
                    <a:lstStyle/>
                    <a:p>
                      <a:pPr algn="ctr"/>
                      <a:r>
                        <a:rPr lang="en-US" sz="2400" b="1" dirty="0" smtClean="0">
                          <a:latin typeface="Pyidaungsu" panose="020B0502040204020203" pitchFamily="34" charset="0"/>
                          <a:cs typeface="Pyidaungsu" panose="020B0502040204020203" pitchFamily="34" charset="0"/>
                        </a:rPr>
                        <a:t>Year</a:t>
                      </a:r>
                      <a:endParaRPr lang="en-US" sz="2400" b="1" dirty="0">
                        <a:latin typeface="Pyidaungsu" panose="020B0502040204020203" pitchFamily="34" charset="0"/>
                        <a:cs typeface="Pyidaungsu" panose="020B0502040204020203" pitchFamily="34" charset="0"/>
                      </a:endParaRPr>
                    </a:p>
                  </a:txBody>
                  <a:tcPr marL="121920" marR="121920" marT="60960" marB="60960"/>
                </a:tc>
              </a:tr>
              <a:tr h="1101936">
                <a:tc>
                  <a:txBody>
                    <a:bodyPr/>
                    <a:lstStyle/>
                    <a:p>
                      <a:pPr algn="ctr"/>
                      <a:r>
                        <a:rPr lang="en-US" sz="2400" b="1" dirty="0" smtClean="0">
                          <a:latin typeface="Pyidaungsu" panose="020B0502040204020203" pitchFamily="34" charset="0"/>
                          <a:cs typeface="Pyidaungsu" panose="020B0502040204020203" pitchFamily="34" charset="0"/>
                        </a:rPr>
                        <a:t>C</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LC</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PC</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NC</a:t>
                      </a:r>
                      <a:endParaRPr lang="en-US" sz="2400" b="1" dirty="0">
                        <a:latin typeface="Pyidaungsu" panose="020B0502040204020203" pitchFamily="34" charset="0"/>
                        <a:cs typeface="Pyidaungsu" panose="020B0502040204020203" pitchFamily="34" charset="0"/>
                      </a:endParaRPr>
                    </a:p>
                  </a:txBody>
                  <a:tcPr marL="121920" marR="121920" marT="60960" marB="60960"/>
                </a:tc>
                <a:tc vMerge="1">
                  <a:txBody>
                    <a:bodyPr/>
                    <a:lstStyle/>
                    <a:p>
                      <a:endParaRPr lang="en-US" dirty="0"/>
                    </a:p>
                  </a:txBody>
                  <a:tcPr/>
                </a:tc>
              </a:tr>
              <a:tr h="1596390">
                <a:tc>
                  <a:txBody>
                    <a:bodyPr/>
                    <a:lstStyle/>
                    <a:p>
                      <a:pPr algn="ctr"/>
                      <a:r>
                        <a:rPr lang="en-US" sz="2400" b="1" dirty="0" smtClean="0">
                          <a:latin typeface="Pyidaungsu" panose="020B0502040204020203" pitchFamily="34" charset="0"/>
                          <a:cs typeface="Pyidaungsu" panose="020B0502040204020203" pitchFamily="34" charset="0"/>
                        </a:rPr>
                        <a:t>7</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10</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17</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6</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2018</a:t>
                      </a:r>
                      <a:endParaRPr lang="en-US" sz="2400" b="1" dirty="0">
                        <a:latin typeface="Pyidaungsu" panose="020B0502040204020203" pitchFamily="34" charset="0"/>
                        <a:cs typeface="Pyidaungsu" panose="020B0502040204020203" pitchFamily="34" charset="0"/>
                      </a:endParaRPr>
                    </a:p>
                  </a:txBody>
                  <a:tcPr marL="121920" marR="121920" marT="60960" marB="60960"/>
                </a:tc>
              </a:tr>
              <a:tr h="1596390">
                <a:tc>
                  <a:txBody>
                    <a:bodyPr/>
                    <a:lstStyle/>
                    <a:p>
                      <a:pPr algn="ctr"/>
                      <a:r>
                        <a:rPr lang="en-US" sz="2400" b="1" dirty="0" smtClean="0">
                          <a:latin typeface="Pyidaungsu" panose="020B0502040204020203" pitchFamily="34" charset="0"/>
                          <a:cs typeface="Pyidaungsu" panose="020B0502040204020203" pitchFamily="34" charset="0"/>
                        </a:rPr>
                        <a:t>6</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12</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17</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5</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2019</a:t>
                      </a:r>
                      <a:endParaRPr lang="en-US" sz="2400" b="1" dirty="0">
                        <a:latin typeface="Pyidaungsu" panose="020B0502040204020203" pitchFamily="34" charset="0"/>
                        <a:cs typeface="Pyidaungsu" panose="020B0502040204020203" pitchFamily="34" charset="0"/>
                      </a:endParaRPr>
                    </a:p>
                  </a:txBody>
                  <a:tcPr marL="121920" marR="121920" marT="60960" marB="60960"/>
                </a:tc>
              </a:tr>
              <a:tr h="1596390">
                <a:tc>
                  <a:txBody>
                    <a:bodyPr/>
                    <a:lstStyle/>
                    <a:p>
                      <a:pPr algn="ctr"/>
                      <a:r>
                        <a:rPr lang="en-US" sz="2400" b="1" dirty="0" smtClean="0">
                          <a:latin typeface="Pyidaungsu" panose="020B0502040204020203" pitchFamily="34" charset="0"/>
                          <a:cs typeface="Pyidaungsu" panose="020B0502040204020203" pitchFamily="34" charset="0"/>
                        </a:rPr>
                        <a:t>6</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14</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17</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3</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2020</a:t>
                      </a:r>
                      <a:endParaRPr lang="en-US" sz="2400" b="1" dirty="0">
                        <a:latin typeface="Pyidaungsu" panose="020B0502040204020203" pitchFamily="34" charset="0"/>
                        <a:cs typeface="Pyidaungsu" panose="020B0502040204020203" pitchFamily="34" charset="0"/>
                      </a:endParaRPr>
                    </a:p>
                  </a:txBody>
                  <a:tcPr marL="121920" marR="121920" marT="60960" marB="60960"/>
                </a:tc>
              </a:tr>
              <a:tr h="1596390">
                <a:tc>
                  <a:txBody>
                    <a:bodyPr/>
                    <a:lstStyle/>
                    <a:p>
                      <a:pPr algn="ctr"/>
                      <a:r>
                        <a:rPr lang="en-US" sz="2400" b="1" dirty="0" smtClean="0">
                          <a:latin typeface="Pyidaungsu" panose="020B0502040204020203" pitchFamily="34" charset="0"/>
                          <a:cs typeface="Pyidaungsu" panose="020B0502040204020203" pitchFamily="34" charset="0"/>
                        </a:rPr>
                        <a:t>7</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16</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14</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3</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2021</a:t>
                      </a:r>
                      <a:endParaRPr lang="en-US" sz="2400" b="1" dirty="0">
                        <a:latin typeface="Pyidaungsu" panose="020B0502040204020203" pitchFamily="34" charset="0"/>
                        <a:cs typeface="Pyidaungsu" panose="020B0502040204020203" pitchFamily="34" charset="0"/>
                      </a:endParaRPr>
                    </a:p>
                  </a:txBody>
                  <a:tcPr marL="121920" marR="121920" marT="60960" marB="60960"/>
                </a:tc>
              </a:tr>
              <a:tr h="1596390">
                <a:tc>
                  <a:txBody>
                    <a:bodyPr/>
                    <a:lstStyle/>
                    <a:p>
                      <a:pPr algn="ctr"/>
                      <a:r>
                        <a:rPr lang="en-US" sz="2400" b="1" dirty="0" smtClean="0">
                          <a:latin typeface="Pyidaungsu" panose="020B0502040204020203" pitchFamily="34" charset="0"/>
                          <a:cs typeface="Pyidaungsu" panose="020B0502040204020203" pitchFamily="34" charset="0"/>
                        </a:rPr>
                        <a:t>7</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17</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14</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2</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smtClean="0">
                          <a:latin typeface="Pyidaungsu" panose="020B0502040204020203" pitchFamily="34" charset="0"/>
                          <a:cs typeface="Pyidaungsu" panose="020B0502040204020203" pitchFamily="34" charset="0"/>
                        </a:rPr>
                        <a:t>2022</a:t>
                      </a:r>
                      <a:endParaRPr lang="en-US" sz="2400" b="1" dirty="0">
                        <a:latin typeface="Pyidaungsu" panose="020B0502040204020203" pitchFamily="34" charset="0"/>
                        <a:cs typeface="Pyidaungsu" panose="020B0502040204020203" pitchFamily="34" charset="0"/>
                      </a:endParaRPr>
                    </a:p>
                  </a:txBody>
                  <a:tcPr marL="121920" marR="121920" marT="60960" marB="6096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3345722573"/>
              </p:ext>
            </p:extLst>
          </p:nvPr>
        </p:nvGraphicFramePr>
        <p:xfrm>
          <a:off x="5219880" y="1173480"/>
          <a:ext cx="6298420" cy="5899996"/>
        </p:xfrm>
        <a:graphic>
          <a:graphicData uri="http://schemas.openxmlformats.org/drawingml/2006/table">
            <a:tbl>
              <a:tblPr firstRow="1" bandRow="1">
                <a:tableStyleId>{5C22544A-7EE6-4342-B048-85BDC9FD1C3A}</a:tableStyleId>
              </a:tblPr>
              <a:tblGrid>
                <a:gridCol w="1485721"/>
                <a:gridCol w="1219200"/>
                <a:gridCol w="1219200"/>
                <a:gridCol w="1114615"/>
                <a:gridCol w="1259684"/>
              </a:tblGrid>
              <a:tr h="494453">
                <a:tc rowSpan="2">
                  <a:txBody>
                    <a:bodyPr/>
                    <a:lstStyle/>
                    <a:p>
                      <a:pPr algn="ctr"/>
                      <a:r>
                        <a:rPr lang="en-US" sz="2400" b="1" dirty="0" smtClean="0">
                          <a:latin typeface="Pyidaungsu" panose="020B0502040204020203" pitchFamily="34" charset="0"/>
                          <a:cs typeface="Pyidaungsu" panose="020B0502040204020203" pitchFamily="34" charset="0"/>
                        </a:rPr>
                        <a:t>Sector</a:t>
                      </a:r>
                      <a:endParaRPr lang="en-US" sz="2400" b="1" dirty="0">
                        <a:latin typeface="Pyidaungsu" panose="020B0502040204020203" pitchFamily="34" charset="0"/>
                        <a:cs typeface="Pyidaungsu" panose="020B0502040204020203" pitchFamily="34" charset="0"/>
                      </a:endParaRPr>
                    </a:p>
                  </a:txBody>
                  <a:tcPr marL="121920" marR="121920" marT="60960" marB="60960"/>
                </a:tc>
                <a:tc gridSpan="4">
                  <a:txBody>
                    <a:bodyPr/>
                    <a:lstStyle/>
                    <a:p>
                      <a:pPr algn="ctr"/>
                      <a:r>
                        <a:rPr lang="en-US" sz="2400" b="1" dirty="0" smtClean="0">
                          <a:latin typeface="Pyidaungsu" panose="020B0502040204020203" pitchFamily="34" charset="0"/>
                          <a:cs typeface="Pyidaungsu" panose="020B0502040204020203" pitchFamily="34" charset="0"/>
                        </a:rPr>
                        <a:t>Rating</a:t>
                      </a:r>
                      <a:endParaRPr lang="en-US" sz="2400" b="1" dirty="0">
                        <a:latin typeface="Pyidaungsu" panose="020B0502040204020203" pitchFamily="34" charset="0"/>
                        <a:cs typeface="Pyidaungsu" panose="020B0502040204020203" pitchFamily="34" charset="0"/>
                      </a:endParaRPr>
                    </a:p>
                  </a:txBody>
                  <a:tcPr marL="121920" marR="121920" marT="60960" marB="60960"/>
                </a:tc>
                <a:tc hMerge="1">
                  <a:txBody>
                    <a:bodyPr/>
                    <a:lstStyle/>
                    <a:p>
                      <a:endParaRPr lang="en-US"/>
                    </a:p>
                  </a:txBody>
                  <a:tcPr/>
                </a:tc>
                <a:tc hMerge="1">
                  <a:txBody>
                    <a:bodyPr/>
                    <a:lstStyle/>
                    <a:p>
                      <a:endParaRPr lang="en-US"/>
                    </a:p>
                  </a:txBody>
                  <a:tcPr/>
                </a:tc>
                <a:tc hMerge="1">
                  <a:txBody>
                    <a:bodyPr/>
                    <a:lstStyle/>
                    <a:p>
                      <a:endParaRPr lang="en-US" dirty="0"/>
                    </a:p>
                  </a:txBody>
                  <a:tcPr/>
                </a:tc>
              </a:tr>
              <a:tr h="859155">
                <a:tc vMerge="1">
                  <a:txBody>
                    <a:bodyPr/>
                    <a:lstStyle/>
                    <a:p>
                      <a:endParaRPr lang="en-US" dirty="0"/>
                    </a:p>
                  </a:txBody>
                  <a:tcPr/>
                </a:tc>
                <a:tc>
                  <a:txBody>
                    <a:bodyPr/>
                    <a:lstStyle/>
                    <a:p>
                      <a:pPr algn="ctr"/>
                      <a:r>
                        <a:rPr lang="en-US" sz="2400" b="1" dirty="0" smtClean="0">
                          <a:latin typeface="Pyidaungsu" panose="020B0502040204020203" pitchFamily="34" charset="0"/>
                          <a:cs typeface="Pyidaungsu" panose="020B0502040204020203" pitchFamily="34" charset="0"/>
                        </a:rPr>
                        <a:t>C</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LC</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PC</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NC</a:t>
                      </a:r>
                      <a:endParaRPr lang="en-US" sz="2400" b="1" dirty="0">
                        <a:latin typeface="Pyidaungsu" panose="020B0502040204020203" pitchFamily="34" charset="0"/>
                        <a:cs typeface="Pyidaungsu" panose="020B0502040204020203" pitchFamily="34" charset="0"/>
                      </a:endParaRPr>
                    </a:p>
                  </a:txBody>
                  <a:tcPr marL="121920" marR="121920" marT="60960" marB="60960"/>
                </a:tc>
              </a:tr>
              <a:tr h="494453">
                <a:tc>
                  <a:txBody>
                    <a:bodyPr/>
                    <a:lstStyle/>
                    <a:p>
                      <a:r>
                        <a:rPr lang="en-US" sz="2400" b="1" dirty="0" smtClean="0">
                          <a:latin typeface="Pyidaungsu" panose="020B0502040204020203" pitchFamily="34" charset="0"/>
                          <a:cs typeface="Pyidaungsu" panose="020B0502040204020203" pitchFamily="34" charset="0"/>
                        </a:rPr>
                        <a:t>All</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4</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2</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a:t>
                      </a:r>
                      <a:endParaRPr lang="en-US" sz="2400" b="1" dirty="0">
                        <a:latin typeface="Pyidaungsu" panose="020B0502040204020203" pitchFamily="34" charset="0"/>
                        <a:cs typeface="Pyidaungsu" panose="020B0502040204020203" pitchFamily="34" charset="0"/>
                      </a:endParaRPr>
                    </a:p>
                  </a:txBody>
                  <a:tcPr marL="121920" marR="121920" marT="60960" marB="60960"/>
                </a:tc>
              </a:tr>
              <a:tr h="859155">
                <a:tc>
                  <a:txBody>
                    <a:bodyPr/>
                    <a:lstStyle/>
                    <a:p>
                      <a:r>
                        <a:rPr lang="en-US" sz="2400" b="1" dirty="0" smtClean="0">
                          <a:latin typeface="Pyidaungsu" panose="020B0502040204020203" pitchFamily="34" charset="0"/>
                          <a:cs typeface="Pyidaungsu" panose="020B0502040204020203" pitchFamily="34" charset="0"/>
                        </a:rPr>
                        <a:t>Legal</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1</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3</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5</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2</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r>
              <a:tr h="1596390">
                <a:tc>
                  <a:txBody>
                    <a:bodyPr/>
                    <a:lstStyle/>
                    <a:p>
                      <a:r>
                        <a:rPr lang="en-US" sz="2400" b="1" dirty="0" smtClean="0">
                          <a:latin typeface="Pyidaungsu" panose="020B0502040204020203" pitchFamily="34" charset="0"/>
                          <a:cs typeface="Pyidaungsu" panose="020B0502040204020203" pitchFamily="34" charset="0"/>
                        </a:rPr>
                        <a:t>Financial</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5</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7</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5</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r>
              <a:tr h="1596390">
                <a:tc>
                  <a:txBody>
                    <a:bodyPr/>
                    <a:lstStyle/>
                    <a:p>
                      <a:r>
                        <a:rPr lang="en-US" sz="2400" b="1" dirty="0" smtClean="0">
                          <a:latin typeface="Pyidaungsu" panose="020B0502040204020203" pitchFamily="34" charset="0"/>
                          <a:cs typeface="Pyidaungsu" panose="020B0502040204020203" pitchFamily="34" charset="0"/>
                        </a:rPr>
                        <a:t>FIU/LEAs</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1</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3</a:t>
                      </a:r>
                      <a:endParaRPr lang="en-US" sz="2400" b="1" dirty="0">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solidFill>
                            <a:srgbClr val="FF0000"/>
                          </a:solidFill>
                          <a:latin typeface="Pyidaungsu" panose="020B0502040204020203" pitchFamily="34" charset="0"/>
                          <a:cs typeface="Pyidaungsu" panose="020B0502040204020203" pitchFamily="34" charset="0"/>
                        </a:rPr>
                        <a:t>2</a:t>
                      </a:r>
                      <a:endParaRPr lang="en-US" sz="2400" b="1" dirty="0">
                        <a:solidFill>
                          <a:srgbClr val="FF0000"/>
                        </a:solidFill>
                        <a:latin typeface="Pyidaungsu" panose="020B0502040204020203" pitchFamily="34" charset="0"/>
                        <a:cs typeface="Pyidaungsu" panose="020B0502040204020203" pitchFamily="34" charset="0"/>
                      </a:endParaRPr>
                    </a:p>
                  </a:txBody>
                  <a:tcPr marL="121920" marR="121920" marT="60960" marB="60960"/>
                </a:tc>
                <a:tc>
                  <a:txBody>
                    <a:bodyPr/>
                    <a:lstStyle/>
                    <a:p>
                      <a:pPr algn="ctr"/>
                      <a:r>
                        <a:rPr lang="en-US" sz="2400" b="1" dirty="0" smtClean="0">
                          <a:latin typeface="Pyidaungsu" panose="020B0502040204020203" pitchFamily="34" charset="0"/>
                          <a:cs typeface="Pyidaungsu" panose="020B0502040204020203" pitchFamily="34" charset="0"/>
                        </a:rPr>
                        <a:t>-</a:t>
                      </a:r>
                      <a:endParaRPr lang="en-US" sz="2400" b="1" dirty="0">
                        <a:latin typeface="Pyidaungsu" panose="020B0502040204020203" pitchFamily="34" charset="0"/>
                        <a:cs typeface="Pyidaungsu" panose="020B0502040204020203" pitchFamily="34" charset="0"/>
                      </a:endParaRPr>
                    </a:p>
                  </a:txBody>
                  <a:tcPr marL="121920" marR="121920" marT="60960" marB="60960"/>
                </a:tc>
              </a:tr>
            </a:tbl>
          </a:graphicData>
        </a:graphic>
      </p:graphicFrame>
      <p:sp>
        <p:nvSpPr>
          <p:cNvPr id="12" name="Rectangle 11"/>
          <p:cNvSpPr/>
          <p:nvPr/>
        </p:nvSpPr>
        <p:spPr>
          <a:xfrm>
            <a:off x="296876" y="4791406"/>
            <a:ext cx="11221424" cy="1354213"/>
          </a:xfrm>
          <a:prstGeom prst="rect">
            <a:avLst/>
          </a:prstGeom>
        </p:spPr>
        <p:txBody>
          <a:bodyPr wrap="square" lIns="121917" tIns="60958" rIns="121917" bIns="60958">
            <a:spAutoFit/>
          </a:bodyPr>
          <a:lstStyle/>
          <a:p>
            <a:pPr algn="just"/>
            <a:r>
              <a:rPr lang="en-US" sz="2000" b="1" dirty="0">
                <a:solidFill>
                  <a:srgbClr val="FF0000"/>
                </a:solidFill>
                <a:latin typeface="Pyidaungsu" panose="020B0502040204020203" pitchFamily="34" charset="0"/>
                <a:cs typeface="Pyidaungsu" panose="020B0502040204020203" pitchFamily="34" charset="0"/>
              </a:rPr>
              <a:t>Criteria </a:t>
            </a:r>
            <a:r>
              <a:rPr lang="en-US" sz="2000" b="1" dirty="0" smtClean="0">
                <a:solidFill>
                  <a:srgbClr val="FF0000"/>
                </a:solidFill>
                <a:latin typeface="Pyidaungsu" panose="020B0502040204020203" pitchFamily="34" charset="0"/>
                <a:cs typeface="Pyidaungsu" panose="020B0502040204020203" pitchFamily="34" charset="0"/>
              </a:rPr>
              <a:t>–Enhanced </a:t>
            </a:r>
            <a:r>
              <a:rPr lang="en-US" sz="2000" b="1" dirty="0">
                <a:solidFill>
                  <a:srgbClr val="FF0000"/>
                </a:solidFill>
                <a:latin typeface="Pyidaungsu" panose="020B0502040204020203" pitchFamily="34" charset="0"/>
                <a:cs typeface="Pyidaungsu" panose="020B0502040204020203" pitchFamily="34" charset="0"/>
              </a:rPr>
              <a:t>Follow-Up</a:t>
            </a:r>
            <a:r>
              <a:rPr lang="en-US" sz="2000" b="1" dirty="0">
                <a:latin typeface="Pyidaungsu" panose="020B0502040204020203" pitchFamily="34" charset="0"/>
                <a:cs typeface="Pyidaungsu" panose="020B0502040204020203" pitchFamily="34" charset="0"/>
              </a:rPr>
              <a:t>: it has eight or more NC/PC ratings for technical compliance, or  it is rated NC/PC on any one or more of R.3, 5, </a:t>
            </a:r>
            <a:r>
              <a:rPr lang="en-US" sz="2000" b="1" dirty="0" smtClean="0">
                <a:latin typeface="Pyidaungsu" panose="020B0502040204020203" pitchFamily="34" charset="0"/>
                <a:cs typeface="Pyidaungsu" panose="020B0502040204020203" pitchFamily="34" charset="0"/>
              </a:rPr>
              <a:t>6, 10</a:t>
            </a:r>
            <a:r>
              <a:rPr lang="en-US" sz="2000" b="1" dirty="0">
                <a:latin typeface="Pyidaungsu" panose="020B0502040204020203" pitchFamily="34" charset="0"/>
                <a:cs typeface="Pyidaungsu" panose="020B0502040204020203" pitchFamily="34" charset="0"/>
              </a:rPr>
              <a:t>, 11 and 20, or it has a low or moderate level of effectiveness for seven or more of the 11 effectiveness outcomes (IOs), or it has a low level of effectiveness for </a:t>
            </a:r>
            <a:r>
              <a:rPr lang="en-US" sz="2000" b="1" dirty="0" smtClean="0">
                <a:latin typeface="Pyidaungsu" panose="020B0502040204020203" pitchFamily="34" charset="0"/>
                <a:cs typeface="Pyidaungsu" panose="020B0502040204020203" pitchFamily="34" charset="0"/>
              </a:rPr>
              <a:t>four </a:t>
            </a:r>
            <a:r>
              <a:rPr lang="en-US" sz="2000" b="1" dirty="0">
                <a:latin typeface="Pyidaungsu" panose="020B0502040204020203" pitchFamily="34" charset="0"/>
                <a:cs typeface="Pyidaungsu" panose="020B0502040204020203" pitchFamily="34" charset="0"/>
              </a:rPr>
              <a:t>or more of the 11 effectiveness outcomes.  </a:t>
            </a:r>
          </a:p>
        </p:txBody>
      </p:sp>
    </p:spTree>
    <p:extLst>
      <p:ext uri="{BB962C8B-B14F-4D97-AF65-F5344CB8AC3E}">
        <p14:creationId xmlns:p14="http://schemas.microsoft.com/office/powerpoint/2010/main" xmlns="" val="8857622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148058"/>
            <a:ext cx="10515600" cy="1034184"/>
          </a:xfrm>
        </p:spPr>
        <p:txBody>
          <a:bodyPr>
            <a:normAutofit/>
          </a:bodyPr>
          <a:lstStyle/>
          <a:p>
            <a:pPr algn="ctr"/>
            <a:r>
              <a:rPr lang="en-US" sz="2800" b="1" dirty="0" smtClean="0">
                <a:solidFill>
                  <a:srgbClr val="002060"/>
                </a:solidFill>
                <a:latin typeface="Pyidaungsu" panose="020B0502040204020203" pitchFamily="34" charset="0"/>
                <a:cs typeface="Pyidaungsu" panose="020B0502040204020203" pitchFamily="34" charset="0"/>
              </a:rPr>
              <a:t>FATF Statement</a:t>
            </a:r>
            <a:endParaRPr lang="en-US" sz="2800" b="1" dirty="0">
              <a:solidFill>
                <a:srgbClr val="002060"/>
              </a:solidFill>
              <a:latin typeface="Pyidaungsu" panose="020B0502040204020203" pitchFamily="34" charset="0"/>
              <a:cs typeface="Pyidaungsu" panose="020B0502040204020203"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xmlns="" val="225621753"/>
              </p:ext>
            </p:extLst>
          </p:nvPr>
        </p:nvGraphicFramePr>
        <p:xfrm>
          <a:off x="471493" y="905392"/>
          <a:ext cx="11329988" cy="13304520"/>
        </p:xfrm>
        <a:graphic>
          <a:graphicData uri="http://schemas.openxmlformats.org/drawingml/2006/table">
            <a:tbl>
              <a:tblPr firstRow="1" bandRow="1">
                <a:tableStyleId>{5C22544A-7EE6-4342-B048-85BDC9FD1C3A}</a:tableStyleId>
              </a:tblPr>
              <a:tblGrid>
                <a:gridCol w="1100132"/>
                <a:gridCol w="2657481"/>
                <a:gridCol w="300037"/>
                <a:gridCol w="7272338"/>
              </a:tblGrid>
              <a:tr h="571500">
                <a:tc>
                  <a:txBody>
                    <a:bodyPr/>
                    <a:lstStyle/>
                    <a:p>
                      <a:r>
                        <a:rPr lang="en-US" sz="1600" dirty="0" smtClean="0">
                          <a:latin typeface="Pyidaungsu" panose="020B0502040204020203" pitchFamily="34" charset="0"/>
                          <a:cs typeface="Pyidaungsu" panose="020B0502040204020203" pitchFamily="34" charset="0"/>
                        </a:rPr>
                        <a:t>Year</a:t>
                      </a:r>
                      <a:endParaRPr lang="en-US" sz="1600" dirty="0">
                        <a:latin typeface="Pyidaungsu" panose="020B0502040204020203" pitchFamily="34" charset="0"/>
                        <a:cs typeface="Pyidaungsu" panose="020B0502040204020203" pitchFamily="34" charset="0"/>
                      </a:endParaRPr>
                    </a:p>
                  </a:txBody>
                  <a:tcPr/>
                </a:tc>
                <a:tc gridSpan="2">
                  <a:txBody>
                    <a:bodyPr/>
                    <a:lstStyle/>
                    <a:p>
                      <a:r>
                        <a:rPr lang="en-US" sz="1600" dirty="0" smtClean="0">
                          <a:latin typeface="Pyidaungsu" panose="020B0502040204020203" pitchFamily="34" charset="0"/>
                          <a:cs typeface="Pyidaungsu" panose="020B0502040204020203" pitchFamily="34" charset="0"/>
                        </a:rPr>
                        <a:t>Process</a:t>
                      </a:r>
                      <a:endParaRPr lang="en-US" sz="1600" dirty="0">
                        <a:latin typeface="Pyidaungsu" panose="020B0502040204020203" pitchFamily="34" charset="0"/>
                        <a:cs typeface="Pyidaungsu" panose="020B0502040204020203" pitchFamily="34" charset="0"/>
                      </a:endParaRPr>
                    </a:p>
                  </a:txBody>
                  <a:tcPr/>
                </a:tc>
                <a:tc hMerge="1">
                  <a:txBody>
                    <a:bodyPr/>
                    <a:lstStyle/>
                    <a:p>
                      <a:endParaRPr lang="en-US"/>
                    </a:p>
                  </a:txBody>
                  <a:tcPr/>
                </a:tc>
                <a:tc>
                  <a:txBody>
                    <a:bodyPr/>
                    <a:lstStyle/>
                    <a:p>
                      <a:r>
                        <a:rPr lang="en-US" sz="1600" dirty="0" smtClean="0">
                          <a:latin typeface="Pyidaungsu" panose="020B0502040204020203" pitchFamily="34" charset="0"/>
                          <a:cs typeface="Pyidaungsu" panose="020B0502040204020203" pitchFamily="34" charset="0"/>
                        </a:rPr>
                        <a:t>Public</a:t>
                      </a:r>
                      <a:r>
                        <a:rPr lang="en-US" sz="1600" baseline="0" dirty="0" smtClean="0">
                          <a:latin typeface="Pyidaungsu" panose="020B0502040204020203" pitchFamily="34" charset="0"/>
                          <a:cs typeface="Pyidaungsu" panose="020B0502040204020203" pitchFamily="34" charset="0"/>
                        </a:rPr>
                        <a:t> Document</a:t>
                      </a:r>
                      <a:endParaRPr lang="en-US" sz="1600" dirty="0">
                        <a:latin typeface="Pyidaungsu" panose="020B0502040204020203" pitchFamily="34" charset="0"/>
                        <a:cs typeface="Pyidaungsu" panose="020B0502040204020203" pitchFamily="34" charset="0"/>
                      </a:endParaRPr>
                    </a:p>
                  </a:txBody>
                  <a:tcPr/>
                </a:tc>
              </a:tr>
              <a:tr h="1051560">
                <a:tc>
                  <a:txBody>
                    <a:bodyPr/>
                    <a:lstStyle/>
                    <a:p>
                      <a:r>
                        <a:rPr lang="en-US" sz="1600" dirty="0" smtClean="0">
                          <a:latin typeface="Pyidaungsu" panose="020B0502040204020203" pitchFamily="34" charset="0"/>
                          <a:cs typeface="Pyidaungsu" panose="020B0502040204020203" pitchFamily="34" charset="0"/>
                        </a:rPr>
                        <a:t>2000-2006</a:t>
                      </a:r>
                      <a:endParaRPr lang="en-US" sz="1600" dirty="0">
                        <a:latin typeface="Pyidaungsu" panose="020B0502040204020203" pitchFamily="34" charset="0"/>
                        <a:cs typeface="Pyidaungsu" panose="020B0502040204020203" pitchFamily="34" charset="0"/>
                      </a:endParaRPr>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Pyidaungsu" panose="020B0502040204020203" pitchFamily="34" charset="0"/>
                          <a:cs typeface="Pyidaungsu" panose="020B0502040204020203" pitchFamily="34" charset="0"/>
                        </a:rPr>
                        <a:t>NCCT</a:t>
                      </a:r>
                    </a:p>
                  </a:txBody>
                  <a:tcPr/>
                </a:tc>
                <a:tc hMerge="1">
                  <a:txBody>
                    <a:bodyPr/>
                    <a:lstStyle/>
                    <a:p>
                      <a:endParaRPr lang="en-US"/>
                    </a:p>
                  </a:txBody>
                  <a:tcPr/>
                </a:tc>
                <a:tc hMerge="1">
                  <a:txBody>
                    <a:bodyPr/>
                    <a:lstStyle/>
                    <a:p>
                      <a:endParaRPr lang="en-US" dirty="0"/>
                    </a:p>
                  </a:txBody>
                  <a:tcPr/>
                </a:tc>
              </a:tr>
              <a:tr h="571500">
                <a:tc>
                  <a:txBody>
                    <a:bodyPr/>
                    <a:lstStyle/>
                    <a:p>
                      <a:r>
                        <a:rPr lang="en-US" sz="1600" dirty="0" smtClean="0">
                          <a:latin typeface="Pyidaungsu" panose="020B0502040204020203" pitchFamily="34" charset="0"/>
                          <a:cs typeface="Pyidaungsu" panose="020B0502040204020203" pitchFamily="34" charset="0"/>
                        </a:rPr>
                        <a:t>2007</a:t>
                      </a:r>
                      <a:endParaRPr lang="en-US" sz="1600" dirty="0">
                        <a:latin typeface="Pyidaungsu" panose="020B0502040204020203" pitchFamily="34" charset="0"/>
                        <a:cs typeface="Pyidaungsu" panose="020B0502040204020203" pitchFamily="34" charset="0"/>
                      </a:endParaRPr>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Pyidaungsu" panose="020B0502040204020203" pitchFamily="34" charset="0"/>
                          <a:cs typeface="Pyidaungsu" panose="020B0502040204020203" pitchFamily="34" charset="0"/>
                        </a:rPr>
                        <a:t>ICRG</a:t>
                      </a:r>
                      <a:r>
                        <a:rPr lang="en-US" sz="1600" baseline="0" dirty="0" smtClean="0">
                          <a:latin typeface="Pyidaungsu" panose="020B0502040204020203" pitchFamily="34" charset="0"/>
                          <a:cs typeface="Pyidaungsu" panose="020B0502040204020203" pitchFamily="34" charset="0"/>
                        </a:rPr>
                        <a:t> Process</a:t>
                      </a:r>
                      <a:endParaRPr lang="en-US" sz="1600" dirty="0" smtClean="0">
                        <a:latin typeface="Pyidaungsu" panose="020B0502040204020203" pitchFamily="34" charset="0"/>
                        <a:cs typeface="Pyidaungsu" panose="020B0502040204020203" pitchFamily="34" charset="0"/>
                      </a:endParaRPr>
                    </a:p>
                  </a:txBody>
                  <a:tcPr/>
                </a:tc>
                <a:tc hMerge="1">
                  <a:txBody>
                    <a:bodyPr/>
                    <a:lstStyle/>
                    <a:p>
                      <a:endParaRPr lang="en-US"/>
                    </a:p>
                  </a:txBody>
                  <a:tcPr/>
                </a:tc>
                <a:tc hMerge="1">
                  <a:txBody>
                    <a:bodyPr/>
                    <a:lstStyle/>
                    <a:p>
                      <a:endParaRPr lang="en-US"/>
                    </a:p>
                  </a:txBody>
                  <a:tcPr/>
                </a:tc>
              </a:tr>
              <a:tr h="571500">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Pyidaungsu" panose="020B0502040204020203" pitchFamily="34" charset="0"/>
                          <a:cs typeface="Pyidaungsu" panose="020B0502040204020203" pitchFamily="34" charset="0"/>
                        </a:rPr>
                        <a:t>2010-2020</a:t>
                      </a:r>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Pyidaungsu" panose="020B0502040204020203" pitchFamily="34" charset="0"/>
                          <a:cs typeface="Pyidaungsu" panose="020B0502040204020203" pitchFamily="34" charset="0"/>
                        </a:rPr>
                        <a:t>Improving Global AML/CFT Compliance: on-going process </a:t>
                      </a:r>
                    </a:p>
                  </a:txBody>
                  <a:tcPr/>
                </a:tc>
                <a:tc hMerge="1">
                  <a:txBody>
                    <a:bodyPr/>
                    <a:lstStyle/>
                    <a:p>
                      <a:endParaRPr lang="en-US"/>
                    </a:p>
                  </a:txBody>
                  <a:tcPr/>
                </a:tc>
                <a:tc hMerge="1">
                  <a:txBody>
                    <a:bodyPr/>
                    <a:lstStyle/>
                    <a:p>
                      <a:endParaRPr lang="en-US"/>
                    </a:p>
                  </a:txBody>
                  <a:tcPr/>
                </a:tc>
              </a:tr>
              <a:tr h="2731770">
                <a:tc vMerge="1">
                  <a:txBody>
                    <a:bodyPr/>
                    <a:lstStyle/>
                    <a:p>
                      <a:endParaRPr lang="en-US"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Pyidaungsu" panose="020B0502040204020203" pitchFamily="34" charset="0"/>
                          <a:cs typeface="Pyidaungsu" panose="020B0502040204020203" pitchFamily="34" charset="0"/>
                        </a:rPr>
                        <a:t>Public Statement</a:t>
                      </a:r>
                    </a:p>
                  </a:txBody>
                  <a:tcPr/>
                </a:tc>
                <a:tc gridSpan="2">
                  <a:txBody>
                    <a:bodyPr/>
                    <a:lstStyle/>
                    <a:p>
                      <a:r>
                        <a:rPr lang="en-US" sz="1600" dirty="0" smtClean="0">
                          <a:latin typeface="Pyidaungsu" panose="020B0502040204020203" pitchFamily="34" charset="0"/>
                          <a:cs typeface="Pyidaungsu" panose="020B0502040204020203" pitchFamily="34" charset="0"/>
                        </a:rPr>
                        <a:t>Jurisdictions subject to a FATF call on its members and other jurisdictions to apply </a:t>
                      </a:r>
                      <a:r>
                        <a:rPr lang="en-US" sz="1600" b="1" dirty="0" smtClean="0">
                          <a:latin typeface="Pyidaungsu" panose="020B0502040204020203" pitchFamily="34" charset="0"/>
                          <a:cs typeface="Pyidaungsu" panose="020B0502040204020203" pitchFamily="34" charset="0"/>
                        </a:rPr>
                        <a:t>counter-measures </a:t>
                      </a:r>
                      <a:r>
                        <a:rPr lang="en-US" sz="1600" dirty="0" smtClean="0">
                          <a:latin typeface="Pyidaungsu" panose="020B0502040204020203" pitchFamily="34" charset="0"/>
                          <a:cs typeface="Pyidaungsu" panose="020B0502040204020203" pitchFamily="34" charset="0"/>
                        </a:rPr>
                        <a:t>to protect the international financial system from the on-going and substantial money laundering and terrorist financing (ML/FT) risks emanating from the jurisdictions.</a:t>
                      </a:r>
                    </a:p>
                  </a:txBody>
                  <a:tcPr/>
                </a:tc>
                <a:tc hMerge="1">
                  <a:txBody>
                    <a:bodyPr/>
                    <a:lstStyle/>
                    <a:p>
                      <a:endParaRPr lang="en-US" sz="1600" dirty="0" smtClean="0">
                        <a:latin typeface="Pyidaungsu" panose="020B0502040204020203" pitchFamily="34" charset="0"/>
                        <a:cs typeface="Pyidaungsu" panose="020B0502040204020203" pitchFamily="34" charset="0"/>
                      </a:endParaRPr>
                    </a:p>
                  </a:txBody>
                  <a:tcPr/>
                </a:tc>
              </a:tr>
              <a:tr h="3211830">
                <a:tc vMerge="1">
                  <a:txBody>
                    <a:bodyPr/>
                    <a:lstStyle/>
                    <a:p>
                      <a:endParaRPr lang="en-US" dirty="0"/>
                    </a:p>
                  </a:txBody>
                  <a:tcPr/>
                </a:tc>
                <a:tc vMerge="1">
                  <a:txBody>
                    <a:bodyPr/>
                    <a:lstStyle/>
                    <a:p>
                      <a:endParaRPr lang="en-US" dirty="0"/>
                    </a:p>
                  </a:txBody>
                  <a:tcPr/>
                </a:tc>
                <a:tc gridSpan="2">
                  <a:txBody>
                    <a:bodyPr/>
                    <a:lstStyle/>
                    <a:p>
                      <a:r>
                        <a:rPr lang="en-US" sz="1600" dirty="0" smtClean="0">
                          <a:latin typeface="Pyidaungsu" panose="020B0502040204020203" pitchFamily="34" charset="0"/>
                          <a:cs typeface="Pyidaungsu" panose="020B0502040204020203" pitchFamily="34" charset="0"/>
                        </a:rPr>
                        <a:t>Jurisdictions with strategic AML/CFT deficiencies that have not made sufficient progress in addressing the deficiencies or have not committed to an action plan developed with the FATF to address the deficiencies. The FATF calls on its members to consider the risks arising from the deficiencies associated with each jurisdiction.</a:t>
                      </a:r>
                    </a:p>
                  </a:txBody>
                  <a:tcPr/>
                </a:tc>
                <a:tc hMerge="1">
                  <a:txBody>
                    <a:bodyPr/>
                    <a:lstStyle/>
                    <a:p>
                      <a:endParaRPr lang="en-US" sz="1600" dirty="0" smtClean="0">
                        <a:latin typeface="Pyidaungsu" panose="020B0502040204020203" pitchFamily="34" charset="0"/>
                        <a:cs typeface="Pyidaungsu" panose="020B0502040204020203" pitchFamily="34" charset="0"/>
                      </a:endParaRPr>
                    </a:p>
                  </a:txBody>
                  <a:tcPr/>
                </a:tc>
              </a:tr>
              <a:tr h="571500">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Pyidaungsu" panose="020B0502040204020203" pitchFamily="34" charset="0"/>
                          <a:cs typeface="Pyidaungsu" panose="020B0502040204020203" pitchFamily="34" charset="0"/>
                        </a:rPr>
                        <a:t>2020-</a:t>
                      </a:r>
                    </a:p>
                  </a:txBody>
                  <a:tcPr/>
                </a:tc>
                <a:tc gridSpan="3">
                  <a:txBody>
                    <a:bodyPr/>
                    <a:lstStyle/>
                    <a:p>
                      <a:r>
                        <a:rPr lang="en-US" sz="1600" b="0" dirty="0" smtClean="0">
                          <a:latin typeface="Pyidaungsu" panose="020B0502040204020203" pitchFamily="34" charset="0"/>
                          <a:cs typeface="Pyidaungsu" panose="020B0502040204020203" pitchFamily="34" charset="0"/>
                        </a:rPr>
                        <a:t>Jurisdictions under Increased Monitoring </a:t>
                      </a:r>
                      <a:endParaRPr lang="en-US" sz="1600" b="0" dirty="0">
                        <a:latin typeface="Pyidaungsu" panose="020B0502040204020203" pitchFamily="34" charset="0"/>
                        <a:cs typeface="Pyidaungsu" panose="020B0502040204020203" pitchFamily="34" charset="0"/>
                      </a:endParaRPr>
                    </a:p>
                  </a:txBody>
                  <a:tcPr/>
                </a:tc>
                <a:tc hMerge="1">
                  <a:txBody>
                    <a:bodyPr/>
                    <a:lstStyle/>
                    <a:p>
                      <a:endParaRPr lang="en-US"/>
                    </a:p>
                  </a:txBody>
                  <a:tcPr/>
                </a:tc>
                <a:tc hMerge="1">
                  <a:txBody>
                    <a:bodyPr/>
                    <a:lstStyle/>
                    <a:p>
                      <a:endParaRPr lang="en-US"/>
                    </a:p>
                  </a:txBody>
                  <a:tcPr/>
                </a:tc>
              </a:tr>
              <a:tr h="2011680">
                <a:tc v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Pyidaungsu" panose="020B0502040204020203" pitchFamily="34" charset="0"/>
                          <a:cs typeface="Pyidaungsu" panose="020B0502040204020203" pitchFamily="34" charset="0"/>
                        </a:rPr>
                        <a:t>High-Risk Jurisdictions subject to a Call for Action </a:t>
                      </a:r>
                    </a:p>
                  </a:txBody>
                  <a:tcPr/>
                </a:tc>
                <a:tc gridSpan="2">
                  <a:txBody>
                    <a:bodyPr/>
                    <a:lstStyle/>
                    <a:p>
                      <a:r>
                        <a:rPr lang="en-US" sz="1600" dirty="0" smtClean="0">
                          <a:latin typeface="Pyidaungsu" panose="020B0502040204020203" pitchFamily="34" charset="0"/>
                          <a:cs typeface="Pyidaungsu" panose="020B0502040204020203" pitchFamily="34" charset="0"/>
                        </a:rPr>
                        <a:t>jurisdictions subject to a FATF call on its members and other jurisdictions to apply countermeasures</a:t>
                      </a:r>
                      <a:endParaRPr lang="en-US" sz="1600" dirty="0">
                        <a:latin typeface="Pyidaungsu" panose="020B0502040204020203" pitchFamily="34" charset="0"/>
                        <a:cs typeface="Pyidaungsu" panose="020B0502040204020203" pitchFamily="34" charset="0"/>
                      </a:endParaRPr>
                    </a:p>
                  </a:txBody>
                  <a:tcPr/>
                </a:tc>
                <a:tc hMerge="1">
                  <a:txBody>
                    <a:bodyPr/>
                    <a:lstStyle/>
                    <a:p>
                      <a:endParaRPr lang="en-US" sz="1600" dirty="0">
                        <a:latin typeface="Pyidaungsu" panose="020B0502040204020203" pitchFamily="34" charset="0"/>
                        <a:cs typeface="Pyidaungsu" panose="020B0502040204020203" pitchFamily="34" charset="0"/>
                      </a:endParaRPr>
                    </a:p>
                  </a:txBody>
                  <a:tcPr/>
                </a:tc>
              </a:tr>
              <a:tr h="201168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latin typeface="Pyidaungsu" panose="020B0502040204020203" pitchFamily="34" charset="0"/>
                        <a:cs typeface="Pyidaungsu" panose="020B0502040204020203" pitchFamily="34" charset="0"/>
                      </a:endParaRPr>
                    </a:p>
                  </a:txBody>
                  <a:tcPr/>
                </a:tc>
                <a:tc>
                  <a:txBody>
                    <a:bodyPr/>
                    <a:lstStyle/>
                    <a:p>
                      <a:endParaRPr lang="en-US" sz="1600" dirty="0" smtClean="0">
                        <a:latin typeface="Pyidaungsu" panose="020B0502040204020203" pitchFamily="34" charset="0"/>
                        <a:cs typeface="Pyidaungsu" panose="020B0502040204020203" pitchFamily="34" charset="0"/>
                      </a:endParaRPr>
                    </a:p>
                  </a:txBody>
                  <a:tcPr/>
                </a:tc>
                <a:tc gridSpan="2">
                  <a:txBody>
                    <a:bodyPr/>
                    <a:lstStyle/>
                    <a:p>
                      <a:r>
                        <a:rPr lang="en-US" sz="1600" dirty="0" smtClean="0">
                          <a:latin typeface="Pyidaungsu" panose="020B0502040204020203" pitchFamily="34" charset="0"/>
                          <a:cs typeface="Pyidaungsu" panose="020B0502040204020203" pitchFamily="34" charset="0"/>
                        </a:rPr>
                        <a:t>Jurisdiction subject to a FATF call on its members and other jurisdictions to apply enhanced due diligence measures proportionate to the risks arising from the jurisdiction</a:t>
                      </a:r>
                      <a:endParaRPr lang="en-US" sz="1600" dirty="0">
                        <a:latin typeface="Pyidaungsu" panose="020B0502040204020203" pitchFamily="34" charset="0"/>
                        <a:cs typeface="Pyidaungsu" panose="020B0502040204020203" pitchFamily="34" charset="0"/>
                      </a:endParaRPr>
                    </a:p>
                  </a:txBody>
                  <a:tcPr/>
                </a:tc>
                <a:tc hMerge="1">
                  <a:txBody>
                    <a:bodyPr/>
                    <a:lstStyle/>
                    <a:p>
                      <a:endParaRPr lang="en-US" sz="1600" dirty="0">
                        <a:latin typeface="Pyidaungsu" panose="020B0502040204020203" pitchFamily="34" charset="0"/>
                        <a:cs typeface="Pyidaungsu" panose="020B0502040204020203" pitchFamily="34" charset="0"/>
                      </a:endParaRPr>
                    </a:p>
                  </a:txBody>
                  <a:tcPr/>
                </a:tc>
              </a:tr>
            </a:tbl>
          </a:graphicData>
        </a:graphic>
      </p:graphicFrame>
    </p:spTree>
    <p:extLst>
      <p:ext uri="{BB962C8B-B14F-4D97-AF65-F5344CB8AC3E}">
        <p14:creationId xmlns:p14="http://schemas.microsoft.com/office/powerpoint/2010/main" xmlns="" val="2944437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148058"/>
            <a:ext cx="10515600" cy="1034184"/>
          </a:xfrm>
        </p:spPr>
        <p:txBody>
          <a:bodyPr>
            <a:normAutofit/>
          </a:bodyPr>
          <a:lstStyle/>
          <a:p>
            <a:pPr algn="ctr"/>
            <a:r>
              <a:rPr lang="en-US" sz="2800" b="1" dirty="0" smtClean="0">
                <a:solidFill>
                  <a:srgbClr val="002060"/>
                </a:solidFill>
                <a:latin typeface="Pyidaungsu" panose="020B0502040204020203" pitchFamily="34" charset="0"/>
                <a:cs typeface="Pyidaungsu" panose="020B0502040204020203" pitchFamily="34" charset="0"/>
              </a:rPr>
              <a:t>FATF Statement and Myanmar</a:t>
            </a:r>
            <a:endParaRPr lang="en-US" sz="2800" b="1" dirty="0">
              <a:solidFill>
                <a:srgbClr val="002060"/>
              </a:solidFill>
              <a:latin typeface="Pyidaungsu" panose="020B0502040204020203" pitchFamily="34" charset="0"/>
              <a:cs typeface="Pyidaungsu" panose="020B0502040204020203" pitchFamily="34" charset="0"/>
            </a:endParaRPr>
          </a:p>
        </p:txBody>
      </p:sp>
      <p:sp>
        <p:nvSpPr>
          <p:cNvPr id="4" name="Slide Number Placeholder 2"/>
          <p:cNvSpPr txBox="1">
            <a:spLocks/>
          </p:cNvSpPr>
          <p:nvPr/>
        </p:nvSpPr>
        <p:spPr bwMode="auto">
          <a:xfrm>
            <a:off x="11514004" y="6531811"/>
            <a:ext cx="515252" cy="226317"/>
          </a:xfrm>
          <a:prstGeom prst="rect">
            <a:avLst/>
          </a:prstGeom>
          <a:noFill/>
          <a:ln w="9525">
            <a:noFill/>
            <a:miter lim="800000"/>
            <a:headEnd/>
            <a:tailEnd/>
          </a:ln>
        </p:spPr>
        <p:txBody>
          <a:bodyPr lIns="91429" tIns="45715" rIns="91429" bIns="45715" anchor="ctr"/>
          <a:lstStyle/>
          <a:p>
            <a:pPr algn="ctr"/>
            <a:r>
              <a:rPr lang="en-US" sz="1600" b="1" dirty="0">
                <a:solidFill>
                  <a:srgbClr val="00B050"/>
                </a:solidFill>
                <a:latin typeface="Times New Roman" pitchFamily="18" charset="0"/>
                <a:cs typeface="Times New Roman" pitchFamily="18" charset="0"/>
              </a:rPr>
              <a:t>၂</a:t>
            </a:r>
          </a:p>
        </p:txBody>
      </p:sp>
      <p:graphicFrame>
        <p:nvGraphicFramePr>
          <p:cNvPr id="6" name="Table 5"/>
          <p:cNvGraphicFramePr>
            <a:graphicFrameLocks noGrp="1"/>
          </p:cNvGraphicFramePr>
          <p:nvPr>
            <p:extLst>
              <p:ext uri="{D42A27DB-BD31-4B8C-83A1-F6EECF244321}">
                <p14:modId xmlns:p14="http://schemas.microsoft.com/office/powerpoint/2010/main" xmlns="" val="1472334188"/>
              </p:ext>
            </p:extLst>
          </p:nvPr>
        </p:nvGraphicFramePr>
        <p:xfrm>
          <a:off x="314326" y="962545"/>
          <a:ext cx="11329989" cy="15670530"/>
        </p:xfrm>
        <a:graphic>
          <a:graphicData uri="http://schemas.openxmlformats.org/drawingml/2006/table">
            <a:tbl>
              <a:tblPr firstRow="1" bandRow="1">
                <a:tableStyleId>{5C22544A-7EE6-4342-B048-85BDC9FD1C3A}</a:tableStyleId>
              </a:tblPr>
              <a:tblGrid>
                <a:gridCol w="1295678"/>
                <a:gridCol w="3776386"/>
                <a:gridCol w="6257925"/>
              </a:tblGrid>
              <a:tr h="571500">
                <a:tc>
                  <a:txBody>
                    <a:bodyPr/>
                    <a:lstStyle/>
                    <a:p>
                      <a:r>
                        <a:rPr lang="en-US" sz="1600" dirty="0" smtClean="0">
                          <a:latin typeface="Pyidaungsu" panose="020B0502040204020203" pitchFamily="34" charset="0"/>
                          <a:cs typeface="Pyidaungsu" panose="020B0502040204020203" pitchFamily="34" charset="0"/>
                        </a:rPr>
                        <a:t>Year</a:t>
                      </a:r>
                      <a:endParaRPr lang="en-US" sz="1600" dirty="0">
                        <a:latin typeface="Pyidaungsu" panose="020B0502040204020203" pitchFamily="34" charset="0"/>
                        <a:cs typeface="Pyidaungsu" panose="020B0502040204020203" pitchFamily="34" charset="0"/>
                      </a:endParaRPr>
                    </a:p>
                  </a:txBody>
                  <a:tcPr/>
                </a:tc>
                <a:tc>
                  <a:txBody>
                    <a:bodyPr/>
                    <a:lstStyle/>
                    <a:p>
                      <a:pPr algn="ctr"/>
                      <a:r>
                        <a:rPr lang="en-US" sz="1600" dirty="0" smtClean="0">
                          <a:latin typeface="Pyidaungsu" panose="020B0502040204020203" pitchFamily="34" charset="0"/>
                          <a:cs typeface="Pyidaungsu" panose="020B0502040204020203" pitchFamily="34" charset="0"/>
                        </a:rPr>
                        <a:t>Process</a:t>
                      </a:r>
                      <a:endParaRPr lang="en-US" sz="1600" dirty="0">
                        <a:latin typeface="Pyidaungsu" panose="020B0502040204020203" pitchFamily="34" charset="0"/>
                        <a:cs typeface="Pyidaungsu" panose="020B0502040204020203"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Pyidaungsu" panose="020B0502040204020203" pitchFamily="34" charset="0"/>
                          <a:cs typeface="Pyidaungsu" panose="020B0502040204020203" pitchFamily="34" charset="0"/>
                        </a:rPr>
                        <a:t>Opportunities</a:t>
                      </a:r>
                      <a:r>
                        <a:rPr lang="en-US" sz="1600" baseline="0" dirty="0" smtClean="0">
                          <a:latin typeface="Pyidaungsu" panose="020B0502040204020203" pitchFamily="34" charset="0"/>
                          <a:cs typeface="Pyidaungsu" panose="020B0502040204020203" pitchFamily="34" charset="0"/>
                        </a:rPr>
                        <a:t> </a:t>
                      </a:r>
                      <a:endParaRPr lang="en-US" sz="1600" dirty="0" smtClean="0">
                        <a:latin typeface="Pyidaungsu" panose="020B0502040204020203" pitchFamily="34" charset="0"/>
                        <a:cs typeface="Pyidaungsu" panose="020B0502040204020203" pitchFamily="34" charset="0"/>
                      </a:endParaRPr>
                    </a:p>
                  </a:txBody>
                  <a:tcPr/>
                </a:tc>
              </a:tr>
              <a:tr h="1291590">
                <a:tc>
                  <a:txBody>
                    <a:bodyPr/>
                    <a:lstStyle/>
                    <a:p>
                      <a:r>
                        <a:rPr lang="en-US" sz="1600" dirty="0" smtClean="0">
                          <a:latin typeface="Pyidaungsu" panose="020B0502040204020203" pitchFamily="34" charset="0"/>
                          <a:cs typeface="Pyidaungsu" panose="020B0502040204020203" pitchFamily="34" charset="0"/>
                        </a:rPr>
                        <a:t>2001-2006</a:t>
                      </a:r>
                      <a:endParaRPr lang="en-US" sz="1600" dirty="0">
                        <a:latin typeface="Pyidaungsu" panose="020B0502040204020203" pitchFamily="34" charset="0"/>
                        <a:cs typeface="Pyidaungsu" panose="020B0502040204020203"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Pyidaungsu" panose="020B0502040204020203" pitchFamily="34" charset="0"/>
                          <a:cs typeface="Pyidaungsu" panose="020B0502040204020203" pitchFamily="34" charset="0"/>
                        </a:rPr>
                        <a:t>NCCT</a:t>
                      </a:r>
                    </a:p>
                  </a:txBody>
                  <a:tcPr/>
                </a:tc>
                <a:tc>
                  <a:txBody>
                    <a:bodyPr/>
                    <a:lstStyle/>
                    <a:p>
                      <a:r>
                        <a:rPr lang="en-US" sz="1600" dirty="0" smtClean="0">
                          <a:latin typeface="Pyidaungsu" panose="020B0502040204020203" pitchFamily="34" charset="0"/>
                          <a:cs typeface="Pyidaungsu" panose="020B0502040204020203" pitchFamily="34" charset="0"/>
                        </a:rPr>
                        <a:t>CMLL, CCB,</a:t>
                      </a:r>
                      <a:r>
                        <a:rPr lang="en-US" sz="1600" baseline="0" dirty="0" smtClean="0">
                          <a:latin typeface="Pyidaungsu" panose="020B0502040204020203" pitchFamily="34" charset="0"/>
                          <a:cs typeface="Pyidaungsu" panose="020B0502040204020203" pitchFamily="34" charset="0"/>
                        </a:rPr>
                        <a:t> MLA, CA, FIU, ROs, UNCTOC, CFT convention, APG, MoU, Provisional Measures </a:t>
                      </a:r>
                      <a:endParaRPr lang="en-US" sz="1600" dirty="0">
                        <a:latin typeface="Pyidaungsu" panose="020B0502040204020203" pitchFamily="34" charset="0"/>
                        <a:cs typeface="Pyidaungsu" panose="020B0502040204020203" pitchFamily="34" charset="0"/>
                      </a:endParaRPr>
                    </a:p>
                  </a:txBody>
                  <a:tcPr/>
                </a:tc>
              </a:tr>
              <a:tr h="1531620">
                <a:tc>
                  <a:txBody>
                    <a:bodyPr/>
                    <a:lstStyle/>
                    <a:p>
                      <a:r>
                        <a:rPr lang="en-US" sz="1600" dirty="0" smtClean="0">
                          <a:latin typeface="Pyidaungsu" panose="020B0502040204020203" pitchFamily="34" charset="0"/>
                          <a:cs typeface="Pyidaungsu" panose="020B0502040204020203" pitchFamily="34" charset="0"/>
                          <a:hlinkClick r:id="rId2" action="ppaction://hlinkfile"/>
                        </a:rPr>
                        <a:t>2010-2011</a:t>
                      </a:r>
                      <a:endParaRPr lang="en-US" sz="1600" dirty="0">
                        <a:latin typeface="Pyidaungsu" panose="020B0502040204020203" pitchFamily="34" charset="0"/>
                        <a:cs typeface="Pyidaungsu" panose="020B0502040204020203"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dirty="0" smtClean="0">
                          <a:latin typeface="Pyidaungsu" panose="020B0502040204020203" pitchFamily="34" charset="0"/>
                          <a:cs typeface="Pyidaungsu" panose="020B0502040204020203" pitchFamily="34" charset="0"/>
                        </a:rPr>
                        <a:t>Improving Global AML/CFT Compliance: on-going process </a:t>
                      </a:r>
                    </a:p>
                  </a:txBody>
                  <a:tcPr/>
                </a:tc>
                <a:tc>
                  <a:txBody>
                    <a:bodyPr/>
                    <a:lstStyle/>
                    <a:p>
                      <a:endParaRPr lang="en-US" sz="1600" dirty="0">
                        <a:latin typeface="Pyidaungsu" panose="020B0502040204020203" pitchFamily="34" charset="0"/>
                        <a:cs typeface="Pyidaungsu" panose="020B0502040204020203" pitchFamily="34" charset="0"/>
                      </a:endParaRPr>
                    </a:p>
                  </a:txBody>
                  <a:tcPr/>
                </a:tc>
              </a:tr>
              <a:tr h="7532370">
                <a:tc>
                  <a:txBody>
                    <a:bodyPr/>
                    <a:lstStyle/>
                    <a:p>
                      <a:r>
                        <a:rPr lang="en-US" sz="1600" dirty="0" smtClean="0">
                          <a:latin typeface="Pyidaungsu" panose="020B0502040204020203" pitchFamily="34" charset="0"/>
                          <a:cs typeface="Pyidaungsu" panose="020B0502040204020203" pitchFamily="34" charset="0"/>
                        </a:rPr>
                        <a:t>2011-2016</a:t>
                      </a:r>
                      <a:endParaRPr lang="en-US" sz="1600" dirty="0">
                        <a:latin typeface="Pyidaungsu" panose="020B0502040204020203" pitchFamily="34" charset="0"/>
                        <a:cs typeface="Pyidaungsu" panose="020B0502040204020203"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dirty="0" smtClean="0">
                          <a:latin typeface="Pyidaungsu" panose="020B0502040204020203" pitchFamily="34" charset="0"/>
                          <a:cs typeface="Pyidaungsu" panose="020B0502040204020203" pitchFamily="34" charset="0"/>
                        </a:rPr>
                        <a:t>Jurisdictions with strategic AML/CFT deficiencies that have not made sufficient progress in addressing the deficiencies or have not committed to an action plan developed with the FATF to address the deficiencies. The FATF calls on its members to consider the risks arising from the deficiencies associated with each jurisdiction</a:t>
                      </a:r>
                    </a:p>
                  </a:txBody>
                  <a:tcPr/>
                </a:tc>
                <a:tc>
                  <a:txBody>
                    <a:bodyPr/>
                    <a:lstStyle/>
                    <a:p>
                      <a:r>
                        <a:rPr lang="en-US" sz="1600" dirty="0" smtClean="0">
                          <a:latin typeface="Pyidaungsu" panose="020B0502040204020203" pitchFamily="34" charset="0"/>
                          <a:cs typeface="Pyidaungsu" panose="020B0502040204020203" pitchFamily="34" charset="0"/>
                        </a:rPr>
                        <a:t>UNCAC, ACL, AML, CT Law, Extradition</a:t>
                      </a:r>
                      <a:r>
                        <a:rPr lang="en-US" sz="1600" baseline="0" dirty="0" smtClean="0">
                          <a:latin typeface="Pyidaungsu" panose="020B0502040204020203" pitchFamily="34" charset="0"/>
                          <a:cs typeface="Pyidaungsu" panose="020B0502040204020203" pitchFamily="34" charset="0"/>
                        </a:rPr>
                        <a:t> Law, AMLCB, CCCT, CFTWG, FIU, online reporting system, MoU, Provisional Measure, ROs including DNFBPs</a:t>
                      </a:r>
                    </a:p>
                    <a:p>
                      <a:r>
                        <a:rPr lang="en-US" sz="1600" baseline="0" dirty="0" smtClean="0">
                          <a:latin typeface="Pyidaungsu" panose="020B0502040204020203" pitchFamily="34" charset="0"/>
                          <a:cs typeface="Pyidaungsu" panose="020B0502040204020203" pitchFamily="34" charset="0"/>
                        </a:rPr>
                        <a:t>National Risk Assessment on ML/TF</a:t>
                      </a:r>
                      <a:endParaRPr lang="en-US" sz="1600" dirty="0">
                        <a:latin typeface="Pyidaungsu" panose="020B0502040204020203" pitchFamily="34" charset="0"/>
                        <a:cs typeface="Pyidaungsu" panose="020B0502040204020203" pitchFamily="34" charset="0"/>
                      </a:endParaRPr>
                    </a:p>
                  </a:txBody>
                  <a:tcPr/>
                </a:tc>
              </a:tr>
              <a:tr h="1051560">
                <a:tc>
                  <a:txBody>
                    <a:bodyPr/>
                    <a:lstStyle/>
                    <a:p>
                      <a:r>
                        <a:rPr lang="en-US" sz="1600" dirty="0" smtClean="0">
                          <a:latin typeface="Pyidaungsu" panose="020B0502040204020203" pitchFamily="34" charset="0"/>
                          <a:cs typeface="Pyidaungsu" panose="020B0502040204020203" pitchFamily="34" charset="0"/>
                          <a:hlinkClick r:id="rId3" action="ppaction://hlinkfile"/>
                        </a:rPr>
                        <a:t>2020-2022</a:t>
                      </a:r>
                      <a:endParaRPr lang="en-US" sz="1600" dirty="0">
                        <a:latin typeface="Pyidaungsu" panose="020B0502040204020203" pitchFamily="34" charset="0"/>
                        <a:cs typeface="Pyidaungsu" panose="020B0502040204020203"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dirty="0" smtClean="0">
                          <a:latin typeface="Pyidaungsu" panose="020B0502040204020203" pitchFamily="34" charset="0"/>
                          <a:cs typeface="Pyidaungsu" panose="020B0502040204020203" pitchFamily="34" charset="0"/>
                        </a:rPr>
                        <a:t>Jurisdictions under Increased Monitoring </a:t>
                      </a:r>
                    </a:p>
                  </a:txBody>
                  <a:tcPr/>
                </a:tc>
                <a:tc rowSpan="2">
                  <a:txBody>
                    <a:bodyPr/>
                    <a:lstStyle/>
                    <a:p>
                      <a:r>
                        <a:rPr lang="en-US" sz="1600" dirty="0" smtClean="0">
                          <a:latin typeface="Pyidaungsu" panose="020B0502040204020203" pitchFamily="34" charset="0"/>
                          <a:cs typeface="Pyidaungsu" panose="020B0502040204020203" pitchFamily="34" charset="0"/>
                        </a:rPr>
                        <a:t>  ???????????</a:t>
                      </a:r>
                    </a:p>
                    <a:p>
                      <a:endParaRPr lang="en-US" sz="1600" dirty="0">
                        <a:latin typeface="Pyidaungsu" panose="020B0502040204020203" pitchFamily="34" charset="0"/>
                        <a:cs typeface="Pyidaungsu" panose="020B0502040204020203" pitchFamily="34" charset="0"/>
                      </a:endParaRPr>
                    </a:p>
                  </a:txBody>
                  <a:tcPr/>
                </a:tc>
              </a:tr>
              <a:tr h="3691890">
                <a:tc>
                  <a:txBody>
                    <a:bodyPr/>
                    <a:lstStyle/>
                    <a:p>
                      <a:r>
                        <a:rPr lang="en-US" sz="1600" dirty="0" smtClean="0">
                          <a:latin typeface="Pyidaungsu" panose="020B0502040204020203" pitchFamily="34" charset="0"/>
                          <a:cs typeface="Pyidaungsu" panose="020B0502040204020203" pitchFamily="34" charset="0"/>
                          <a:hlinkClick r:id="rId4" action="ppaction://hlinkfile"/>
                        </a:rPr>
                        <a:t>2022-</a:t>
                      </a:r>
                      <a:endParaRPr lang="en-US" sz="1600" dirty="0" smtClean="0">
                        <a:latin typeface="Pyidaungsu" panose="020B0502040204020203" pitchFamily="34" charset="0"/>
                        <a:cs typeface="Pyidaungsu" panose="020B0502040204020203" pitchFamily="34" charset="0"/>
                      </a:endParaRPr>
                    </a:p>
                    <a:p>
                      <a:r>
                        <a:rPr lang="en-US" sz="1600" dirty="0" smtClean="0">
                          <a:latin typeface="Pyidaungsu" panose="020B0502040204020203" pitchFamily="34" charset="0"/>
                          <a:cs typeface="Pyidaungsu" panose="020B0502040204020203" pitchFamily="34" charset="0"/>
                        </a:rPr>
                        <a:t>How Long?</a:t>
                      </a:r>
                      <a:endParaRPr lang="en-US" sz="1600" dirty="0">
                        <a:latin typeface="Pyidaungsu" panose="020B0502040204020203" pitchFamily="34" charset="0"/>
                        <a:cs typeface="Pyidaungsu" panose="020B0502040204020203"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dirty="0" smtClean="0">
                          <a:latin typeface="Pyidaungsu" panose="020B0502040204020203" pitchFamily="34" charset="0"/>
                          <a:cs typeface="Pyidaungsu" panose="020B0502040204020203" pitchFamily="34" charset="0"/>
                        </a:rPr>
                        <a:t>Jurisdiction subject to a FATF call on its members and other jurisdictions to apply </a:t>
                      </a:r>
                      <a:r>
                        <a:rPr lang="en-US" sz="1600" dirty="0" smtClean="0">
                          <a:latin typeface="Pyidaungsu" panose="020B0502040204020203" pitchFamily="34" charset="0"/>
                          <a:cs typeface="Pyidaungsu" panose="020B0502040204020203" pitchFamily="34" charset="0"/>
                          <a:hlinkClick r:id="rId5" action="ppaction://hlinkfile"/>
                        </a:rPr>
                        <a:t>enhanced due diligence</a:t>
                      </a:r>
                      <a:r>
                        <a:rPr lang="en-US" sz="1600" dirty="0" smtClean="0">
                          <a:latin typeface="Pyidaungsu" panose="020B0502040204020203" pitchFamily="34" charset="0"/>
                          <a:cs typeface="Pyidaungsu" panose="020B0502040204020203" pitchFamily="34" charset="0"/>
                        </a:rPr>
                        <a:t> measures proportionate to the risks arising from the jurisdiction</a:t>
                      </a:r>
                    </a:p>
                  </a:txBody>
                  <a:tcPr/>
                </a:tc>
                <a:tc vMerge="1">
                  <a:txBody>
                    <a:bodyPr/>
                    <a:lstStyle/>
                    <a:p>
                      <a:endParaRPr lang="en-US" sz="1600" dirty="0">
                        <a:latin typeface="Pyidaungsu" panose="020B0502040204020203" pitchFamily="34" charset="0"/>
                        <a:cs typeface="Pyidaungsu" panose="020B0502040204020203" pitchFamily="34" charset="0"/>
                      </a:endParaRPr>
                    </a:p>
                  </a:txBody>
                  <a:tcPr/>
                </a:tc>
              </a:tr>
            </a:tbl>
          </a:graphicData>
        </a:graphic>
      </p:graphicFrame>
    </p:spTree>
    <p:extLst>
      <p:ext uri="{BB962C8B-B14F-4D97-AF65-F5344CB8AC3E}">
        <p14:creationId xmlns:p14="http://schemas.microsoft.com/office/powerpoint/2010/main" xmlns="" val="3116371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148058"/>
            <a:ext cx="10515600" cy="1034184"/>
          </a:xfrm>
        </p:spPr>
        <p:txBody>
          <a:bodyPr>
            <a:normAutofit/>
          </a:bodyPr>
          <a:lstStyle/>
          <a:p>
            <a:pPr algn="ctr"/>
            <a:r>
              <a:rPr lang="en-US" sz="2800" b="1" dirty="0" smtClean="0">
                <a:latin typeface="Pyidaungsu" panose="020B0502040204020203" pitchFamily="34" charset="0"/>
                <a:cs typeface="Pyidaungsu" panose="020B0502040204020203" pitchFamily="34" charset="0"/>
              </a:rPr>
              <a:t>AML/CFT measure after 21 Oct 2022</a:t>
            </a:r>
            <a:endParaRPr lang="en-US" sz="2800" b="1" dirty="0">
              <a:solidFill>
                <a:srgbClr val="002060"/>
              </a:solidFill>
              <a:latin typeface="Pyidaungsu" panose="020B0502040204020203" pitchFamily="34" charset="0"/>
              <a:cs typeface="Pyidaungsu" panose="020B0502040204020203" pitchFamily="34" charset="0"/>
            </a:endParaRPr>
          </a:p>
        </p:txBody>
      </p:sp>
      <p:sp>
        <p:nvSpPr>
          <p:cNvPr id="5" name="Content Placeholder 4"/>
          <p:cNvSpPr>
            <a:spLocks noGrp="1"/>
          </p:cNvSpPr>
          <p:nvPr>
            <p:ph idx="1"/>
          </p:nvPr>
        </p:nvSpPr>
        <p:spPr>
          <a:xfrm>
            <a:off x="142868" y="900106"/>
            <a:ext cx="11834812" cy="5743575"/>
          </a:xfrm>
        </p:spPr>
        <p:txBody>
          <a:bodyPr>
            <a:noAutofit/>
          </a:bodyPr>
          <a:lstStyle/>
          <a:p>
            <a:pPr algn="just">
              <a:lnSpc>
                <a:spcPct val="150000"/>
              </a:lnSpc>
            </a:pPr>
            <a:r>
              <a:rPr lang="en-US" sz="2200" dirty="0" smtClean="0">
                <a:latin typeface="Pyidaungsu" panose="020B0502040204020203" pitchFamily="34" charset="0"/>
                <a:cs typeface="Pyidaungsu" panose="020B0502040204020203" pitchFamily="34" charset="0"/>
              </a:rPr>
              <a:t>	</a:t>
            </a:r>
            <a:r>
              <a:rPr lang="en-US" sz="2200" dirty="0" err="1" smtClean="0">
                <a:latin typeface="Pyidaungsu" panose="020B0502040204020203" pitchFamily="34" charset="0"/>
                <a:cs typeface="Pyidaungsu" panose="020B0502040204020203" pitchFamily="34" charset="0"/>
              </a:rPr>
              <a:t>ငွေကြေးခဝါချမှုနှင</a:t>
            </a:r>
            <a:r>
              <a:rPr lang="en-US" sz="2200" dirty="0" smtClean="0">
                <a:latin typeface="Pyidaungsu" panose="020B0502040204020203" pitchFamily="34" charset="0"/>
                <a:cs typeface="Pyidaungsu" panose="020B0502040204020203" pitchFamily="34" charset="0"/>
              </a:rPr>
              <a:t>့် </a:t>
            </a:r>
            <a:r>
              <a:rPr lang="en-US" sz="2200" dirty="0" err="1" smtClean="0">
                <a:latin typeface="Pyidaungsu" panose="020B0502040204020203" pitchFamily="34" charset="0"/>
                <a:cs typeface="Pyidaungsu" panose="020B0502040204020203" pitchFamily="34" charset="0"/>
              </a:rPr>
              <a:t>အကြမ်းဖက်မှုကို</a:t>
            </a:r>
            <a:r>
              <a:rPr lang="en-US" sz="2200" dirty="0" smtClean="0">
                <a:latin typeface="Pyidaungsu" panose="020B0502040204020203" pitchFamily="34" charset="0"/>
                <a:cs typeface="Pyidaungsu" panose="020B0502040204020203" pitchFamily="34" charset="0"/>
              </a:rPr>
              <a:t> </a:t>
            </a:r>
            <a:r>
              <a:rPr lang="en-US" sz="2200" dirty="0" err="1" smtClean="0">
                <a:latin typeface="Pyidaungsu" panose="020B0502040204020203" pitchFamily="34" charset="0"/>
                <a:cs typeface="Pyidaungsu" panose="020B0502040204020203" pitchFamily="34" charset="0"/>
              </a:rPr>
              <a:t>ငွေကြေးထောက်ပံ့မှုတိုက်ဖျက်ရေးလုပ်ငန်းအဖွဲ</a:t>
            </a:r>
            <a:r>
              <a:rPr lang="en-US" sz="2200" dirty="0" smtClean="0">
                <a:latin typeface="Pyidaungsu" panose="020B0502040204020203" pitchFamily="34" charset="0"/>
                <a:cs typeface="Pyidaungsu" panose="020B0502040204020203" pitchFamily="34" charset="0"/>
              </a:rPr>
              <a:t>့ (</a:t>
            </a:r>
            <a:r>
              <a:rPr lang="en-US" sz="2200" dirty="0" err="1" smtClean="0">
                <a:latin typeface="Pyidaungsu" panose="020B0502040204020203" pitchFamily="34" charset="0"/>
                <a:cs typeface="Pyidaungsu" panose="020B0502040204020203" pitchFamily="34" charset="0"/>
              </a:rPr>
              <a:t>နိုင်ငံတော</a:t>
            </a:r>
            <a:r>
              <a:rPr lang="en-US" sz="2200" dirty="0" smtClean="0">
                <a:latin typeface="Pyidaungsu" panose="020B0502040204020203" pitchFamily="34" charset="0"/>
                <a:cs typeface="Pyidaungsu" panose="020B0502040204020203" pitchFamily="34" charset="0"/>
              </a:rPr>
              <a:t>် 	</a:t>
            </a:r>
            <a:r>
              <a:rPr lang="en-US" sz="2200" dirty="0" err="1" smtClean="0">
                <a:latin typeface="Pyidaungsu" panose="020B0502040204020203" pitchFamily="34" charset="0"/>
                <a:cs typeface="Pyidaungsu" panose="020B0502040204020203" pitchFamily="34" charset="0"/>
              </a:rPr>
              <a:t>စီမံအုပ်ချုပ်ရေးကောင်စီ</a:t>
            </a:r>
            <a:r>
              <a:rPr lang="en-US" sz="2200" dirty="0" smtClean="0">
                <a:latin typeface="Pyidaungsu" panose="020B0502040204020203" pitchFamily="34" charset="0"/>
                <a:cs typeface="Pyidaungsu" panose="020B0502040204020203" pitchFamily="34" charset="0"/>
              </a:rPr>
              <a:t>၏ </a:t>
            </a:r>
            <a:r>
              <a:rPr lang="en-US" sz="2200" dirty="0">
                <a:latin typeface="Pyidaungsu" panose="020B0502040204020203" pitchFamily="34" charset="0"/>
                <a:cs typeface="Pyidaungsu" panose="020B0502040204020203" pitchFamily="34" charset="0"/>
              </a:rPr>
              <a:t>၂၆-၁၀-၂၀၂၂ </a:t>
            </a:r>
            <a:r>
              <a:rPr lang="en-US" sz="2200" dirty="0" smtClean="0">
                <a:latin typeface="Pyidaungsu" panose="020B0502040204020203" pitchFamily="34" charset="0"/>
                <a:cs typeface="Pyidaungsu" panose="020B0502040204020203" pitchFamily="34" charset="0"/>
              </a:rPr>
              <a:t> </a:t>
            </a:r>
            <a:r>
              <a:rPr lang="en-US" sz="2200" dirty="0" err="1" smtClean="0">
                <a:latin typeface="Pyidaungsu" panose="020B0502040204020203" pitchFamily="34" charset="0"/>
                <a:cs typeface="Pyidaungsu" panose="020B0502040204020203" pitchFamily="34" charset="0"/>
              </a:rPr>
              <a:t>ရက်စွဲပ</a:t>
            </a:r>
            <a:r>
              <a:rPr lang="en-US" sz="2200" dirty="0" smtClean="0">
                <a:latin typeface="Pyidaungsu" panose="020B0502040204020203" pitchFamily="34" charset="0"/>
                <a:cs typeface="Pyidaungsu" panose="020B0502040204020203" pitchFamily="34" charset="0"/>
              </a:rPr>
              <a:t>ါ </a:t>
            </a:r>
            <a:r>
              <a:rPr lang="en-US" sz="2200" dirty="0" err="1" smtClean="0">
                <a:latin typeface="Pyidaungsu" panose="020B0502040204020203" pitchFamily="34" charset="0"/>
                <a:cs typeface="Pyidaungsu" panose="020B0502040204020203" pitchFamily="34" charset="0"/>
              </a:rPr>
              <a:t>အမိန</a:t>
            </a:r>
            <a:r>
              <a:rPr lang="en-US" sz="2200" dirty="0" smtClean="0">
                <a:latin typeface="Pyidaungsu" panose="020B0502040204020203" pitchFamily="34" charset="0"/>
                <a:cs typeface="Pyidaungsu" panose="020B0502040204020203" pitchFamily="34" charset="0"/>
              </a:rPr>
              <a:t>့်</a:t>
            </a:r>
            <a:r>
              <a:rPr lang="en-US" sz="2200" dirty="0" err="1" smtClean="0">
                <a:latin typeface="Pyidaungsu" panose="020B0502040204020203" pitchFamily="34" charset="0"/>
                <a:cs typeface="Pyidaungsu" panose="020B0502040204020203" pitchFamily="34" charset="0"/>
              </a:rPr>
              <a:t>အမှတ</a:t>
            </a:r>
            <a:r>
              <a:rPr lang="en-US" sz="2200" dirty="0" smtClean="0">
                <a:latin typeface="Pyidaungsu" panose="020B0502040204020203" pitchFamily="34" charset="0"/>
                <a:cs typeface="Pyidaungsu" panose="020B0502040204020203" pitchFamily="34" charset="0"/>
              </a:rPr>
              <a:t>် ၁၉၀/၂၀၂၂)</a:t>
            </a:r>
          </a:p>
          <a:p>
            <a:pPr marL="1657350" indent="-742950" algn="just">
              <a:lnSpc>
                <a:spcPct val="150000"/>
              </a:lnSpc>
              <a:buFont typeface="Wingdings" panose="05000000000000000000" pitchFamily="2" charset="2"/>
              <a:buChar char="ü"/>
            </a:pPr>
            <a:r>
              <a:rPr lang="en-US" sz="2200" dirty="0" err="1" smtClean="0">
                <a:latin typeface="Pyidaungsu" panose="020B0502040204020203" pitchFamily="34" charset="0"/>
                <a:cs typeface="Pyidaungsu" panose="020B0502040204020203" pitchFamily="34" charset="0"/>
              </a:rPr>
              <a:t>တိုးတက်မှုအစီရင်ခံစာရေးသားရေးအဖွဲ</a:t>
            </a:r>
            <a:r>
              <a:rPr lang="en-US" sz="2200" dirty="0" smtClean="0">
                <a:latin typeface="Pyidaungsu" panose="020B0502040204020203" pitchFamily="34" charset="0"/>
                <a:cs typeface="Pyidaungsu" panose="020B0502040204020203" pitchFamily="34" charset="0"/>
              </a:rPr>
              <a:t>့</a:t>
            </a:r>
            <a:r>
              <a:rPr lang="my-MM" sz="2200" dirty="0" smtClean="0">
                <a:latin typeface="Pyidaungsu" panose="020B0502040204020203" pitchFamily="34" charset="0"/>
                <a:cs typeface="Pyidaungsu" panose="020B0502040204020203" pitchFamily="34" charset="0"/>
              </a:rPr>
              <a:t>၊</a:t>
            </a:r>
            <a:endParaRPr lang="en-US" sz="2200" dirty="0" smtClean="0">
              <a:latin typeface="Pyidaungsu" panose="020B0502040204020203" pitchFamily="34" charset="0"/>
              <a:cs typeface="Pyidaungsu" panose="020B0502040204020203" pitchFamily="34" charset="0"/>
            </a:endParaRPr>
          </a:p>
          <a:p>
            <a:pPr marL="1657350" indent="-742950" algn="just">
              <a:lnSpc>
                <a:spcPct val="150000"/>
              </a:lnSpc>
              <a:buFont typeface="Wingdings" panose="05000000000000000000" pitchFamily="2" charset="2"/>
              <a:buChar char="ü"/>
            </a:pPr>
            <a:r>
              <a:rPr lang="en-US" sz="2200" dirty="0" err="1">
                <a:latin typeface="Pyidaungsu" panose="020B0502040204020203" pitchFamily="34" charset="0"/>
                <a:cs typeface="Pyidaungsu" panose="020B0502040204020203" pitchFamily="34" charset="0"/>
              </a:rPr>
              <a:t>အုပ်စုလိုက်ပူးပေါင်းကြီးကြပ်ရေးအဖွဲ</a:t>
            </a:r>
            <a:r>
              <a:rPr lang="en-US" sz="2200" dirty="0">
                <a:latin typeface="Pyidaungsu" panose="020B0502040204020203" pitchFamily="34" charset="0"/>
                <a:cs typeface="Pyidaungsu" panose="020B0502040204020203" pitchFamily="34" charset="0"/>
              </a:rPr>
              <a:t>့ (</a:t>
            </a:r>
            <a:r>
              <a:rPr lang="en-US" sz="2200" dirty="0" err="1">
                <a:latin typeface="Pyidaungsu" panose="020B0502040204020203" pitchFamily="34" charset="0"/>
                <a:cs typeface="Pyidaungsu" panose="020B0502040204020203" pitchFamily="34" charset="0"/>
              </a:rPr>
              <a:t>လုပ်ငန်းအဖွဲ</a:t>
            </a:r>
            <a:r>
              <a:rPr lang="en-US" sz="2200" dirty="0">
                <a:latin typeface="Pyidaungsu" panose="020B0502040204020203" pitchFamily="34" charset="0"/>
                <a:cs typeface="Pyidaungsu" panose="020B0502040204020203" pitchFamily="34" charset="0"/>
              </a:rPr>
              <a:t>့၏ ၄-၁၁-၂၀၂၂ </a:t>
            </a:r>
            <a:r>
              <a:rPr lang="en-US" sz="2200" dirty="0" err="1">
                <a:latin typeface="Pyidaungsu" panose="020B0502040204020203" pitchFamily="34" charset="0"/>
                <a:cs typeface="Pyidaungsu" panose="020B0502040204020203" pitchFamily="34" charset="0"/>
              </a:rPr>
              <a:t>ရက်စွဲပ</a:t>
            </a:r>
            <a:r>
              <a:rPr lang="en-US" sz="2200" dirty="0">
                <a:latin typeface="Pyidaungsu" panose="020B0502040204020203" pitchFamily="34" charset="0"/>
                <a:cs typeface="Pyidaungsu" panose="020B0502040204020203" pitchFamily="34" charset="0"/>
              </a:rPr>
              <a:t>ါ </a:t>
            </a:r>
            <a:r>
              <a:rPr lang="en-US" sz="2200" dirty="0" err="1">
                <a:latin typeface="Pyidaungsu" panose="020B0502040204020203" pitchFamily="34" charset="0"/>
                <a:cs typeface="Pyidaungsu" panose="020B0502040204020203" pitchFamily="34" charset="0"/>
              </a:rPr>
              <a:t>အမိန</a:t>
            </a:r>
            <a:r>
              <a:rPr lang="en-US" sz="2200" dirty="0">
                <a:latin typeface="Pyidaungsu" panose="020B0502040204020203" pitchFamily="34" charset="0"/>
                <a:cs typeface="Pyidaungsu" panose="020B0502040204020203" pitchFamily="34" charset="0"/>
              </a:rPr>
              <a:t>့်</a:t>
            </a:r>
            <a:r>
              <a:rPr lang="en-US" sz="2200" dirty="0" err="1">
                <a:latin typeface="Pyidaungsu" panose="020B0502040204020203" pitchFamily="34" charset="0"/>
                <a:cs typeface="Pyidaungsu" panose="020B0502040204020203" pitchFamily="34" charset="0"/>
              </a:rPr>
              <a:t>အမှတ</a:t>
            </a:r>
            <a:r>
              <a:rPr lang="en-US" sz="2200" dirty="0">
                <a:latin typeface="Pyidaungsu" panose="020B0502040204020203" pitchFamily="34" charset="0"/>
                <a:cs typeface="Pyidaungsu" panose="020B0502040204020203" pitchFamily="34" charset="0"/>
              </a:rPr>
              <a:t>် ၂/၂၀၂၂)</a:t>
            </a:r>
            <a:endParaRPr lang="en-US" sz="2200" dirty="0" smtClean="0">
              <a:latin typeface="Pyidaungsu" panose="020B0502040204020203" pitchFamily="34" charset="0"/>
              <a:cs typeface="Pyidaungsu" panose="020B0502040204020203" pitchFamily="34" charset="0"/>
            </a:endParaRPr>
          </a:p>
          <a:p>
            <a:pPr algn="just">
              <a:lnSpc>
                <a:spcPct val="150000"/>
              </a:lnSpc>
            </a:pPr>
            <a:r>
              <a:rPr lang="en-US" sz="2200" dirty="0">
                <a:latin typeface="Pyidaungsu" panose="020B0502040204020203" pitchFamily="34" charset="0"/>
                <a:cs typeface="Pyidaungsu" panose="020B0502040204020203" pitchFamily="34" charset="0"/>
              </a:rPr>
              <a:t>	</a:t>
            </a:r>
            <a:r>
              <a:rPr lang="en-US" sz="2200" dirty="0" err="1" smtClean="0">
                <a:latin typeface="Pyidaungsu" panose="020B0502040204020203" pitchFamily="34" charset="0"/>
                <a:cs typeface="Pyidaungsu" panose="020B0502040204020203" pitchFamily="34" charset="0"/>
              </a:rPr>
              <a:t>ဥပဒေပိုင်းဆိုင်ရာအထောက်အကူပြုအဖွဲ</a:t>
            </a:r>
            <a:r>
              <a:rPr lang="en-US" sz="2200" dirty="0" smtClean="0">
                <a:latin typeface="Pyidaungsu" panose="020B0502040204020203" pitchFamily="34" charset="0"/>
                <a:cs typeface="Pyidaungsu" panose="020B0502040204020203" pitchFamily="34" charset="0"/>
              </a:rPr>
              <a:t>့ (</a:t>
            </a:r>
            <a:r>
              <a:rPr lang="en-US" sz="2200" dirty="0" err="1" smtClean="0">
                <a:latin typeface="Pyidaungsu" panose="020B0502040204020203" pitchFamily="34" charset="0"/>
                <a:cs typeface="Pyidaungsu" panose="020B0502040204020203" pitchFamily="34" charset="0"/>
              </a:rPr>
              <a:t>ငွေကြေးခဝါချမှုတို်ကဖျက်ရေးဗဟိုအဖွဲ</a:t>
            </a:r>
            <a:r>
              <a:rPr lang="en-US" sz="2200" dirty="0" smtClean="0">
                <a:latin typeface="Pyidaungsu" panose="020B0502040204020203" pitchFamily="34" charset="0"/>
                <a:cs typeface="Pyidaungsu" panose="020B0502040204020203" pitchFamily="34" charset="0"/>
              </a:rPr>
              <a:t>့၏ ၂၅-၁၂-၂၀၂၂ 	</a:t>
            </a:r>
            <a:r>
              <a:rPr lang="en-US" sz="2200" dirty="0" err="1" smtClean="0">
                <a:latin typeface="Pyidaungsu" panose="020B0502040204020203" pitchFamily="34" charset="0"/>
                <a:cs typeface="Pyidaungsu" panose="020B0502040204020203" pitchFamily="34" charset="0"/>
              </a:rPr>
              <a:t>ရက်စွဲပါအမိန</a:t>
            </a:r>
            <a:r>
              <a:rPr lang="en-US" sz="2200" dirty="0" smtClean="0">
                <a:latin typeface="Pyidaungsu" panose="020B0502040204020203" pitchFamily="34" charset="0"/>
                <a:cs typeface="Pyidaungsu" panose="020B0502040204020203" pitchFamily="34" charset="0"/>
              </a:rPr>
              <a:t>့်</a:t>
            </a:r>
            <a:r>
              <a:rPr lang="en-US" sz="2200" dirty="0" err="1" smtClean="0">
                <a:latin typeface="Pyidaungsu" panose="020B0502040204020203" pitchFamily="34" charset="0"/>
                <a:cs typeface="Pyidaungsu" panose="020B0502040204020203" pitchFamily="34" charset="0"/>
              </a:rPr>
              <a:t>အမှတ</a:t>
            </a:r>
            <a:r>
              <a:rPr lang="en-US" sz="2200" dirty="0" smtClean="0">
                <a:latin typeface="Pyidaungsu" panose="020B0502040204020203" pitchFamily="34" charset="0"/>
                <a:cs typeface="Pyidaungsu" panose="020B0502040204020203" pitchFamily="34" charset="0"/>
              </a:rPr>
              <a:t>်၊ ၃/၂၀၂၂)</a:t>
            </a:r>
            <a:endParaRPr lang="my-MM" sz="2200" dirty="0">
              <a:latin typeface="Pyidaungsu" panose="020B0502040204020203" pitchFamily="34" charset="0"/>
              <a:cs typeface="Pyidaungsu" panose="020B0502040204020203" pitchFamily="34" charset="0"/>
            </a:endParaRPr>
          </a:p>
          <a:p>
            <a:pPr algn="just">
              <a:lnSpc>
                <a:spcPct val="150000"/>
              </a:lnSpc>
            </a:pPr>
            <a:r>
              <a:rPr lang="my-MM" sz="2200" dirty="0" smtClean="0">
                <a:latin typeface="Pyidaungsu" panose="020B0502040204020203" pitchFamily="34" charset="0"/>
                <a:cs typeface="Pyidaungsu" panose="020B0502040204020203" pitchFamily="34" charset="0"/>
              </a:rPr>
              <a:t>	နိုင်ငံခြားငွေလွှဲလုပ်ငန်းလုပ်ကိုင်သူများအတွက် ကြီးကြပ်ရေးလက်စွဲ (မြန်မာနိုင်ငံတော်ဗဟိုဘဏ်၊    	၄-၁၁-၂၀၂၂) </a:t>
            </a:r>
          </a:p>
          <a:p>
            <a:pPr algn="just">
              <a:lnSpc>
                <a:spcPct val="150000"/>
              </a:lnSpc>
            </a:pPr>
            <a:endParaRPr lang="en-US" sz="2200" dirty="0" smtClean="0">
              <a:latin typeface="Pyidaungsu" panose="020B0502040204020203" pitchFamily="34" charset="0"/>
              <a:cs typeface="Pyidaungsu" panose="020B0502040204020203" pitchFamily="34" charset="0"/>
            </a:endParaRPr>
          </a:p>
          <a:p>
            <a:pPr marL="857250" indent="-685800">
              <a:lnSpc>
                <a:spcPct val="150000"/>
              </a:lnSpc>
              <a:buFont typeface="Wingdings" panose="05000000000000000000" pitchFamily="2" charset="2"/>
              <a:buChar char="v"/>
            </a:pPr>
            <a:endParaRPr lang="en-US" sz="2200" dirty="0">
              <a:latin typeface="Pyidaungsu" panose="020B0502040204020203" pitchFamily="34" charset="0"/>
              <a:cs typeface="Pyidaungsu" panose="020B0502040204020203" pitchFamily="34" charset="0"/>
            </a:endParaRPr>
          </a:p>
          <a:p>
            <a:pPr>
              <a:lnSpc>
                <a:spcPct val="150000"/>
              </a:lnSpc>
            </a:pPr>
            <a:endParaRPr lang="en-US" sz="2200" dirty="0">
              <a:latin typeface="Pyidaungsu" panose="020B0502040204020203" pitchFamily="34" charset="0"/>
              <a:cs typeface="Pyidaungsu" panose="020B0502040204020203" pitchFamily="34" charset="0"/>
            </a:endParaRPr>
          </a:p>
        </p:txBody>
      </p:sp>
    </p:spTree>
    <p:extLst>
      <p:ext uri="{BB962C8B-B14F-4D97-AF65-F5344CB8AC3E}">
        <p14:creationId xmlns:p14="http://schemas.microsoft.com/office/powerpoint/2010/main" xmlns="" val="4127960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362377"/>
            <a:ext cx="10515600" cy="1034184"/>
          </a:xfrm>
        </p:spPr>
        <p:txBody>
          <a:bodyPr>
            <a:normAutofit/>
          </a:bodyPr>
          <a:lstStyle/>
          <a:p>
            <a:pPr algn="ctr"/>
            <a:r>
              <a:rPr lang="en-US" sz="2800" b="1" dirty="0">
                <a:solidFill>
                  <a:srgbClr val="002060"/>
                </a:solidFill>
                <a:latin typeface="Pyidaungsu" panose="020B0502040204020203" pitchFamily="34" charset="0"/>
                <a:cs typeface="Pyidaungsu" panose="020B0502040204020203" pitchFamily="34" charset="0"/>
              </a:rPr>
              <a:t>High-Risk Jurisdictions subject to a Call for Action </a:t>
            </a:r>
            <a:r>
              <a:rPr lang="en-US" sz="2800" b="1" dirty="0" smtClean="0">
                <a:solidFill>
                  <a:srgbClr val="002060"/>
                </a:solidFill>
                <a:latin typeface="Pyidaungsu" panose="020B0502040204020203" pitchFamily="34" charset="0"/>
                <a:cs typeface="Pyidaungsu" panose="020B0502040204020203" pitchFamily="34" charset="0"/>
              </a:rPr>
              <a:t/>
            </a:r>
            <a:br>
              <a:rPr lang="en-US" sz="2800" b="1" dirty="0" smtClean="0">
                <a:solidFill>
                  <a:srgbClr val="002060"/>
                </a:solidFill>
                <a:latin typeface="Pyidaungsu" panose="020B0502040204020203" pitchFamily="34" charset="0"/>
                <a:cs typeface="Pyidaungsu" panose="020B0502040204020203" pitchFamily="34" charset="0"/>
              </a:rPr>
            </a:br>
            <a:r>
              <a:rPr lang="en-US" sz="2800" b="1" dirty="0" smtClean="0">
                <a:solidFill>
                  <a:srgbClr val="002060"/>
                </a:solidFill>
                <a:latin typeface="Pyidaungsu" panose="020B0502040204020203" pitchFamily="34" charset="0"/>
                <a:cs typeface="Pyidaungsu" panose="020B0502040204020203" pitchFamily="34" charset="0"/>
              </a:rPr>
              <a:t>– </a:t>
            </a:r>
            <a:r>
              <a:rPr lang="en-US" sz="2800" b="1" dirty="0">
                <a:solidFill>
                  <a:srgbClr val="002060"/>
                </a:solidFill>
                <a:latin typeface="Pyidaungsu" panose="020B0502040204020203" pitchFamily="34" charset="0"/>
                <a:cs typeface="Pyidaungsu" panose="020B0502040204020203" pitchFamily="34" charset="0"/>
              </a:rPr>
              <a:t>21 October 2022 </a:t>
            </a:r>
          </a:p>
        </p:txBody>
      </p:sp>
      <p:sp>
        <p:nvSpPr>
          <p:cNvPr id="5" name="Content Placeholder 4"/>
          <p:cNvSpPr>
            <a:spLocks noGrp="1"/>
          </p:cNvSpPr>
          <p:nvPr>
            <p:ph idx="1"/>
          </p:nvPr>
        </p:nvSpPr>
        <p:spPr>
          <a:xfrm>
            <a:off x="357187" y="1825625"/>
            <a:ext cx="11672068" cy="4518025"/>
          </a:xfrm>
        </p:spPr>
        <p:txBody>
          <a:bodyPr>
            <a:normAutofit/>
          </a:bodyPr>
          <a:lstStyle/>
          <a:p>
            <a:r>
              <a:rPr lang="en-US" sz="2600" b="1" dirty="0">
                <a:latin typeface="Pyidaungsu" panose="020B0502040204020203" pitchFamily="34" charset="0"/>
                <a:cs typeface="Pyidaungsu" panose="020B0502040204020203" pitchFamily="34" charset="0"/>
              </a:rPr>
              <a:t>Jurisdictions subject to a FATF call on its members and other jurisdictions to apply countermeasures</a:t>
            </a:r>
          </a:p>
          <a:p>
            <a:pPr marL="857250" indent="-685800">
              <a:buFont typeface="Wingdings" panose="05000000000000000000" pitchFamily="2" charset="2"/>
              <a:buChar char="v"/>
            </a:pPr>
            <a:r>
              <a:rPr lang="en-US" sz="2600" i="1" dirty="0" smtClean="0">
                <a:latin typeface="Pyidaungsu" panose="020B0502040204020203" pitchFamily="34" charset="0"/>
                <a:cs typeface="Pyidaungsu" panose="020B0502040204020203" pitchFamily="34" charset="0"/>
              </a:rPr>
              <a:t>Democratic </a:t>
            </a:r>
            <a:r>
              <a:rPr lang="en-US" sz="2600" i="1" dirty="0">
                <a:latin typeface="Pyidaungsu" panose="020B0502040204020203" pitchFamily="34" charset="0"/>
                <a:cs typeface="Pyidaungsu" panose="020B0502040204020203" pitchFamily="34" charset="0"/>
              </a:rPr>
              <a:t>People's Republic of Korea (DPRK)</a:t>
            </a:r>
            <a:r>
              <a:rPr lang="en-US" sz="2600" dirty="0">
                <a:latin typeface="Pyidaungsu" panose="020B0502040204020203" pitchFamily="34" charset="0"/>
                <a:cs typeface="Pyidaungsu" panose="020B0502040204020203" pitchFamily="34" charset="0"/>
              </a:rPr>
              <a:t> </a:t>
            </a:r>
            <a:br>
              <a:rPr lang="en-US" sz="2600" dirty="0">
                <a:latin typeface="Pyidaungsu" panose="020B0502040204020203" pitchFamily="34" charset="0"/>
                <a:cs typeface="Pyidaungsu" panose="020B0502040204020203" pitchFamily="34" charset="0"/>
              </a:rPr>
            </a:br>
            <a:r>
              <a:rPr lang="en-US" sz="2600" dirty="0">
                <a:latin typeface="Pyidaungsu" panose="020B0502040204020203" pitchFamily="34" charset="0"/>
                <a:cs typeface="Pyidaungsu" panose="020B0502040204020203" pitchFamily="34" charset="0"/>
              </a:rPr>
              <a:t>[unchanged since February </a:t>
            </a:r>
            <a:r>
              <a:rPr lang="en-US" sz="2600" dirty="0" smtClean="0">
                <a:latin typeface="Pyidaungsu" panose="020B0502040204020203" pitchFamily="34" charset="0"/>
                <a:cs typeface="Pyidaungsu" panose="020B0502040204020203" pitchFamily="34" charset="0"/>
              </a:rPr>
              <a:t>2020]</a:t>
            </a:r>
          </a:p>
          <a:p>
            <a:pPr marL="857250" indent="-685800">
              <a:buFont typeface="Wingdings" panose="05000000000000000000" pitchFamily="2" charset="2"/>
              <a:buChar char="v"/>
            </a:pPr>
            <a:r>
              <a:rPr lang="en-US" sz="2600" i="1" dirty="0" smtClean="0">
                <a:latin typeface="Pyidaungsu" panose="020B0502040204020203" pitchFamily="34" charset="0"/>
                <a:cs typeface="Pyidaungsu" panose="020B0502040204020203" pitchFamily="34" charset="0"/>
              </a:rPr>
              <a:t>Iran</a:t>
            </a:r>
            <a:r>
              <a:rPr lang="en-US" sz="2600" dirty="0" smtClean="0">
                <a:latin typeface="Pyidaungsu" panose="020B0502040204020203" pitchFamily="34" charset="0"/>
                <a:cs typeface="Pyidaungsu" panose="020B0502040204020203" pitchFamily="34" charset="0"/>
              </a:rPr>
              <a:t> </a:t>
            </a:r>
            <a:r>
              <a:rPr lang="en-US" sz="2600" dirty="0">
                <a:latin typeface="Pyidaungsu" panose="020B0502040204020203" pitchFamily="34" charset="0"/>
                <a:cs typeface="Pyidaungsu" panose="020B0502040204020203" pitchFamily="34" charset="0"/>
              </a:rPr>
              <a:t/>
            </a:r>
            <a:br>
              <a:rPr lang="en-US" sz="2600" dirty="0">
                <a:latin typeface="Pyidaungsu" panose="020B0502040204020203" pitchFamily="34" charset="0"/>
                <a:cs typeface="Pyidaungsu" panose="020B0502040204020203" pitchFamily="34" charset="0"/>
              </a:rPr>
            </a:br>
            <a:r>
              <a:rPr lang="en-US" sz="2600" dirty="0">
                <a:latin typeface="Pyidaungsu" panose="020B0502040204020203" pitchFamily="34" charset="0"/>
                <a:cs typeface="Pyidaungsu" panose="020B0502040204020203" pitchFamily="34" charset="0"/>
              </a:rPr>
              <a:t>[unchanged since February 2020</a:t>
            </a:r>
            <a:r>
              <a:rPr lang="en-US" sz="2600" dirty="0" smtClean="0">
                <a:latin typeface="Pyidaungsu" panose="020B0502040204020203" pitchFamily="34" charset="0"/>
                <a:cs typeface="Pyidaungsu" panose="020B0502040204020203" pitchFamily="34" charset="0"/>
              </a:rPr>
              <a:t>]</a:t>
            </a:r>
          </a:p>
          <a:p>
            <a:r>
              <a:rPr lang="en-US" sz="2600" b="1" dirty="0">
                <a:latin typeface="Pyidaungsu" panose="020B0502040204020203" pitchFamily="34" charset="0"/>
                <a:cs typeface="Pyidaungsu" panose="020B0502040204020203" pitchFamily="34" charset="0"/>
              </a:rPr>
              <a:t>Jurisdiction subject to a FATF call on its members and other jurisdictions to apply enhanced due diligence measures proportionate to the risks arising from the jurisdiction</a:t>
            </a:r>
          </a:p>
          <a:p>
            <a:pPr marL="857250" indent="-628650">
              <a:buFont typeface="Wingdings" panose="05000000000000000000" pitchFamily="2" charset="2"/>
              <a:buChar char="v"/>
            </a:pPr>
            <a:r>
              <a:rPr lang="en-US" sz="2600" i="1" dirty="0">
                <a:latin typeface="Pyidaungsu" panose="020B0502040204020203" pitchFamily="34" charset="0"/>
                <a:cs typeface="Pyidaungsu" panose="020B0502040204020203" pitchFamily="34" charset="0"/>
              </a:rPr>
              <a:t>Myanmar</a:t>
            </a:r>
            <a:endParaRPr lang="en-US" sz="2600" dirty="0">
              <a:latin typeface="Pyidaungsu" panose="020B0502040204020203" pitchFamily="34" charset="0"/>
              <a:cs typeface="Pyidaungsu" panose="020B0502040204020203" pitchFamily="34" charset="0"/>
            </a:endParaRPr>
          </a:p>
          <a:p>
            <a:pPr marL="857250" indent="-685800">
              <a:buFont typeface="Wingdings" panose="05000000000000000000" pitchFamily="2" charset="2"/>
              <a:buChar char="v"/>
            </a:pPr>
            <a:endParaRPr lang="en-US" sz="2600" b="1" dirty="0">
              <a:latin typeface="Pyidaungsu" panose="020B0502040204020203" pitchFamily="34" charset="0"/>
              <a:cs typeface="Pyidaungsu" panose="020B0502040204020203" pitchFamily="34" charset="0"/>
            </a:endParaRPr>
          </a:p>
          <a:p>
            <a:endParaRPr lang="en-US" sz="2600" dirty="0">
              <a:latin typeface="Pyidaungsu" panose="020B0502040204020203" pitchFamily="34" charset="0"/>
              <a:cs typeface="Pyidaungsu" panose="020B0502040204020203" pitchFamily="34" charset="0"/>
            </a:endParaRPr>
          </a:p>
        </p:txBody>
      </p:sp>
    </p:spTree>
    <p:extLst>
      <p:ext uri="{BB962C8B-B14F-4D97-AF65-F5344CB8AC3E}">
        <p14:creationId xmlns:p14="http://schemas.microsoft.com/office/powerpoint/2010/main" xmlns="" val="2411755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148058"/>
            <a:ext cx="10515600" cy="1034184"/>
          </a:xfrm>
        </p:spPr>
        <p:txBody>
          <a:bodyPr>
            <a:normAutofit/>
          </a:bodyPr>
          <a:lstStyle/>
          <a:p>
            <a:pPr algn="ctr"/>
            <a:r>
              <a:rPr lang="en-US" sz="2800" b="1" dirty="0" smtClean="0">
                <a:latin typeface="Pyidaungsu" panose="020B0502040204020203" pitchFamily="34" charset="0"/>
                <a:cs typeface="Pyidaungsu" panose="020B0502040204020203" pitchFamily="34" charset="0"/>
              </a:rPr>
              <a:t>AML/CFT measure after 21 Oct 2022</a:t>
            </a:r>
            <a:endParaRPr lang="en-US" sz="2800" b="1" dirty="0">
              <a:solidFill>
                <a:srgbClr val="002060"/>
              </a:solidFill>
              <a:latin typeface="Pyidaungsu" panose="020B0502040204020203" pitchFamily="34" charset="0"/>
              <a:cs typeface="Pyidaungsu" panose="020B0502040204020203" pitchFamily="34" charset="0"/>
            </a:endParaRPr>
          </a:p>
        </p:txBody>
      </p:sp>
      <p:sp>
        <p:nvSpPr>
          <p:cNvPr id="5" name="Content Placeholder 4"/>
          <p:cNvSpPr>
            <a:spLocks noGrp="1"/>
          </p:cNvSpPr>
          <p:nvPr>
            <p:ph idx="1"/>
          </p:nvPr>
        </p:nvSpPr>
        <p:spPr>
          <a:xfrm>
            <a:off x="142868" y="900106"/>
            <a:ext cx="11834812" cy="5743575"/>
          </a:xfrm>
        </p:spPr>
        <p:txBody>
          <a:bodyPr>
            <a:noAutofit/>
          </a:bodyPr>
          <a:lstStyle/>
          <a:p>
            <a:pPr algn="just">
              <a:lnSpc>
                <a:spcPct val="150000"/>
              </a:lnSpc>
            </a:pP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အိမ်ခြံမြေအကျိုးဆောင်များနှင့်အဖိုးတန်သတ္တုရောင်းဝယ်သူများဆိုင်ရာညွှန်ကြားချက် (၉-၁၁-၂၀၂၂)</a:t>
            </a:r>
          </a:p>
          <a:p>
            <a:pPr algn="just">
              <a:lnSpc>
                <a:spcPct val="150000"/>
              </a:lnSpc>
            </a:pPr>
            <a:r>
              <a:rPr lang="my-MM"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ဆုံးရှုံးနိုင်ခြေအန္တရာယ်ဖော်ထုတ်ခြင်းများ၊</a:t>
            </a:r>
          </a:p>
          <a:p>
            <a:pPr algn="just">
              <a:lnSpc>
                <a:spcPct val="150000"/>
              </a:lnSpc>
            </a:pPr>
            <a:r>
              <a:rPr lang="my-MM"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ကုမ္ပဏီအဖွဲ့အစည်းများနှင့်ဆက်နွယ်သည့် ငွေကြေးခဝါချမှုဆုံးရှုံးနိုင်ခြေအန္တရာယ်ဖော်ထုတ်ခြင်းများ၊</a:t>
            </a:r>
          </a:p>
          <a:p>
            <a:pPr algn="just">
              <a:lnSpc>
                <a:spcPct val="150000"/>
              </a:lnSpc>
            </a:pPr>
            <a:r>
              <a:rPr lang="my-MM"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အသိပညာမြှင့်တင်ရေးဆောင်ရွက်ချက်များ၊</a:t>
            </a:r>
          </a:p>
          <a:p>
            <a:pPr algn="just">
              <a:lnSpc>
                <a:spcPct val="150000"/>
              </a:lnSpc>
            </a:pPr>
            <a:r>
              <a:rPr lang="my-MM" sz="2200" dirty="0" smtClean="0">
                <a:latin typeface="Pyidaungsu" panose="020B0502040204020203" pitchFamily="34" charset="0"/>
                <a:cs typeface="Pyidaungsu" panose="020B0502040204020203" pitchFamily="34" charset="0"/>
              </a:rPr>
              <a:t>	လုပ်ငန်းခွင်ပြင်ပစစ်ဆေးခြင်းနှင့် လုပ်ငန်းခွင်အတွင်းသွားရောက်စစ်ဆေးခြင်းများ၊</a:t>
            </a:r>
          </a:p>
          <a:p>
            <a:pPr algn="just">
              <a:lnSpc>
                <a:spcPct val="150000"/>
              </a:lnSpc>
            </a:pPr>
            <a:r>
              <a:rPr lang="my-MM"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အရေးယူဆောင်ရွက်မှုများ၊</a:t>
            </a:r>
          </a:p>
          <a:p>
            <a:pPr algn="just">
              <a:lnSpc>
                <a:spcPct val="150000"/>
              </a:lnSpc>
            </a:pPr>
            <a:r>
              <a:rPr lang="my-MM"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ပြည်တွင်းပြည်ပပူးပေါင်းဆောင်ရွက်မှုများ၊</a:t>
            </a:r>
          </a:p>
          <a:p>
            <a:pPr algn="just">
              <a:lnSpc>
                <a:spcPct val="150000"/>
              </a:lnSpc>
            </a:pPr>
            <a:r>
              <a:rPr lang="my-MM"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စုံစမ်းထောက်လှမ်းခြင်း၊ စုံစမ်းစစ်ဆေးခြင်း၊ သိမ်းဆည်းခြင်း၊ ပစ္စည်းများ စီမံခန့်ခွဲခြင်း။</a:t>
            </a:r>
          </a:p>
          <a:p>
            <a:pPr algn="just">
              <a:lnSpc>
                <a:spcPct val="150000"/>
              </a:lnSpc>
            </a:pPr>
            <a:endParaRPr lang="my-MM" sz="2200" dirty="0" smtClean="0">
              <a:latin typeface="Pyidaungsu" panose="020B0502040204020203" pitchFamily="34" charset="0"/>
              <a:cs typeface="Pyidaungsu" panose="020B0502040204020203" pitchFamily="34" charset="0"/>
            </a:endParaRPr>
          </a:p>
          <a:p>
            <a:pPr algn="just">
              <a:lnSpc>
                <a:spcPct val="150000"/>
              </a:lnSpc>
            </a:pPr>
            <a:endParaRPr lang="en-US" sz="2200" dirty="0" smtClean="0">
              <a:latin typeface="Pyidaungsu" panose="020B0502040204020203" pitchFamily="34" charset="0"/>
              <a:cs typeface="Pyidaungsu" panose="020B0502040204020203" pitchFamily="34" charset="0"/>
            </a:endParaRPr>
          </a:p>
          <a:p>
            <a:pPr marL="857250" indent="-685800">
              <a:lnSpc>
                <a:spcPct val="150000"/>
              </a:lnSpc>
              <a:buFont typeface="Wingdings" panose="05000000000000000000" pitchFamily="2" charset="2"/>
              <a:buChar char="v"/>
            </a:pPr>
            <a:endParaRPr lang="en-US" sz="2200" dirty="0">
              <a:latin typeface="Pyidaungsu" panose="020B0502040204020203" pitchFamily="34" charset="0"/>
              <a:cs typeface="Pyidaungsu" panose="020B0502040204020203" pitchFamily="34" charset="0"/>
            </a:endParaRPr>
          </a:p>
          <a:p>
            <a:pPr>
              <a:lnSpc>
                <a:spcPct val="150000"/>
              </a:lnSpc>
            </a:pPr>
            <a:endParaRPr lang="en-US" sz="2200" dirty="0">
              <a:latin typeface="Pyidaungsu" panose="020B0502040204020203" pitchFamily="34" charset="0"/>
              <a:cs typeface="Pyidaungsu" panose="020B0502040204020203" pitchFamily="34" charset="0"/>
            </a:endParaRPr>
          </a:p>
        </p:txBody>
      </p:sp>
    </p:spTree>
    <p:extLst>
      <p:ext uri="{BB962C8B-B14F-4D97-AF65-F5344CB8AC3E}">
        <p14:creationId xmlns:p14="http://schemas.microsoft.com/office/powerpoint/2010/main" xmlns="" val="30524418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362377"/>
            <a:ext cx="10515600" cy="1034184"/>
          </a:xfrm>
        </p:spPr>
        <p:txBody>
          <a:bodyPr>
            <a:normAutofit/>
          </a:bodyPr>
          <a:lstStyle/>
          <a:p>
            <a:pPr algn="ctr"/>
            <a:r>
              <a:rPr lang="en-US" sz="2800" b="1" dirty="0" smtClean="0">
                <a:solidFill>
                  <a:srgbClr val="002060"/>
                </a:solidFill>
                <a:latin typeface="Pyidaungsu" panose="020B0502040204020203" pitchFamily="34" charset="0"/>
                <a:cs typeface="Pyidaungsu" panose="020B0502040204020203" pitchFamily="34" charset="0"/>
              </a:rPr>
              <a:t>New Finding Risks</a:t>
            </a:r>
            <a:endParaRPr lang="en-US" sz="2800" b="1" dirty="0">
              <a:solidFill>
                <a:srgbClr val="002060"/>
              </a:solidFill>
              <a:latin typeface="Pyidaungsu" panose="020B0502040204020203" pitchFamily="34" charset="0"/>
              <a:cs typeface="Pyidaungsu" panose="020B0502040204020203" pitchFamily="34" charset="0"/>
            </a:endParaRPr>
          </a:p>
        </p:txBody>
      </p:sp>
      <p:sp>
        <p:nvSpPr>
          <p:cNvPr id="5" name="Content Placeholder 4"/>
          <p:cNvSpPr>
            <a:spLocks noGrp="1"/>
          </p:cNvSpPr>
          <p:nvPr>
            <p:ph idx="1"/>
          </p:nvPr>
        </p:nvSpPr>
        <p:spPr>
          <a:xfrm>
            <a:off x="357187" y="1228726"/>
            <a:ext cx="11672068" cy="5629274"/>
          </a:xfrm>
        </p:spPr>
        <p:txBody>
          <a:bodyPr>
            <a:normAutofit lnSpcReduction="10000"/>
          </a:bodyPr>
          <a:lstStyle/>
          <a:p>
            <a:r>
              <a:rPr lang="en-US" sz="2600" dirty="0">
                <a:latin typeface="Pyidaungsu" panose="020B0502040204020203" pitchFamily="34" charset="0"/>
                <a:cs typeface="Pyidaungsu" panose="020B0502040204020203" pitchFamily="34" charset="0"/>
              </a:rPr>
              <a:t>Purchasing </a:t>
            </a:r>
            <a:r>
              <a:rPr lang="en-US" sz="2600">
                <a:latin typeface="Pyidaungsu" panose="020B0502040204020203" pitchFamily="34" charset="0"/>
                <a:cs typeface="Pyidaungsu" panose="020B0502040204020203" pitchFamily="34" charset="0"/>
              </a:rPr>
              <a:t>assets </a:t>
            </a:r>
            <a:r>
              <a:rPr lang="en-US" sz="2600" smtClean="0">
                <a:latin typeface="Pyidaungsu" panose="020B0502040204020203" pitchFamily="34" charset="0"/>
                <a:cs typeface="Pyidaungsu" panose="020B0502040204020203" pitchFamily="34" charset="0"/>
              </a:rPr>
              <a:t> </a:t>
            </a:r>
            <a:r>
              <a:rPr lang="en-US" sz="2600" dirty="0">
                <a:latin typeface="Pyidaungsu" panose="020B0502040204020203" pitchFamily="34" charset="0"/>
                <a:cs typeface="Pyidaungsu" panose="020B0502040204020203" pitchFamily="34" charset="0"/>
              </a:rPr>
              <a:t>using family members, with the purpose of concealing the source of funds from 	predicate crimes by acquiring (taking ownership) of high value property;</a:t>
            </a:r>
          </a:p>
          <a:p>
            <a:r>
              <a:rPr lang="en-US" sz="2600" dirty="0" smtClean="0">
                <a:latin typeface="Pyidaungsu" panose="020B0502040204020203" pitchFamily="34" charset="0"/>
                <a:cs typeface="Pyidaungsu" panose="020B0502040204020203" pitchFamily="34" charset="0"/>
              </a:rPr>
              <a:t>Placing </a:t>
            </a:r>
            <a:r>
              <a:rPr lang="en-US" sz="2600" dirty="0">
                <a:latin typeface="Pyidaungsu" panose="020B0502040204020203" pitchFamily="34" charset="0"/>
                <a:cs typeface="Pyidaungsu" panose="020B0502040204020203" pitchFamily="34" charset="0"/>
              </a:rPr>
              <a:t>funds into a bank account in the name of defendant’s  family members with the aim of disguising </a:t>
            </a:r>
            <a:r>
              <a:rPr lang="en-US" sz="2600" dirty="0" smtClean="0">
                <a:latin typeface="Pyidaungsu" panose="020B0502040204020203" pitchFamily="34" charset="0"/>
                <a:cs typeface="Pyidaungsu" panose="020B0502040204020203" pitchFamily="34" charset="0"/>
              </a:rPr>
              <a:t>the </a:t>
            </a:r>
            <a:r>
              <a:rPr lang="en-US" sz="2600" dirty="0">
                <a:latin typeface="Pyidaungsu" panose="020B0502040204020203" pitchFamily="34" charset="0"/>
                <a:cs typeface="Pyidaungsu" panose="020B0502040204020203" pitchFamily="34" charset="0"/>
              </a:rPr>
              <a:t>origin of wealth through nominees (individual accounts);</a:t>
            </a:r>
          </a:p>
          <a:p>
            <a:r>
              <a:rPr lang="en-US" sz="2600" dirty="0" smtClean="0">
                <a:latin typeface="Pyidaungsu" panose="020B0502040204020203" pitchFamily="34" charset="0"/>
                <a:cs typeface="Pyidaungsu" panose="020B0502040204020203" pitchFamily="34" charset="0"/>
              </a:rPr>
              <a:t>Using </a:t>
            </a:r>
            <a:r>
              <a:rPr lang="en-US" sz="2600" dirty="0">
                <a:latin typeface="Pyidaungsu" panose="020B0502040204020203" pitchFamily="34" charset="0"/>
                <a:cs typeface="Pyidaungsu" panose="020B0502040204020203" pitchFamily="34" charset="0"/>
              </a:rPr>
              <a:t>companies as a vehicle to mingle the legal and illegal funds to disguise the proceed of crimes from </a:t>
            </a:r>
            <a:r>
              <a:rPr lang="en-US" sz="2600" dirty="0" smtClean="0">
                <a:latin typeface="Pyidaungsu" panose="020B0502040204020203" pitchFamily="34" charset="0"/>
                <a:cs typeface="Pyidaungsu" panose="020B0502040204020203" pitchFamily="34" charset="0"/>
              </a:rPr>
              <a:t>predicate </a:t>
            </a:r>
            <a:r>
              <a:rPr lang="en-US" sz="2600" dirty="0">
                <a:latin typeface="Pyidaungsu" panose="020B0502040204020203" pitchFamily="34" charset="0"/>
                <a:cs typeface="Pyidaungsu" panose="020B0502040204020203" pitchFamily="34" charset="0"/>
              </a:rPr>
              <a:t>crimes;</a:t>
            </a:r>
          </a:p>
          <a:p>
            <a:r>
              <a:rPr lang="en-US" sz="2600" dirty="0" smtClean="0">
                <a:latin typeface="Pyidaungsu" panose="020B0502040204020203" pitchFamily="34" charset="0"/>
                <a:cs typeface="Pyidaungsu" panose="020B0502040204020203" pitchFamily="34" charset="0"/>
              </a:rPr>
              <a:t>Purchasing </a:t>
            </a:r>
            <a:r>
              <a:rPr lang="en-US" sz="2600" dirty="0">
                <a:latin typeface="Pyidaungsu" panose="020B0502040204020203" pitchFamily="34" charset="0"/>
                <a:cs typeface="Pyidaungsu" panose="020B0502040204020203" pitchFamily="34" charset="0"/>
              </a:rPr>
              <a:t>assets of several apartments and vehicles to conceal the source of funds from predicate 	crimes;</a:t>
            </a:r>
          </a:p>
          <a:p>
            <a:r>
              <a:rPr lang="en-US" sz="2600" dirty="0" smtClean="0">
                <a:latin typeface="Pyidaungsu" panose="020B0502040204020203" pitchFamily="34" charset="0"/>
                <a:cs typeface="Pyidaungsu" panose="020B0502040204020203" pitchFamily="34" charset="0"/>
              </a:rPr>
              <a:t>Placing </a:t>
            </a:r>
            <a:r>
              <a:rPr lang="en-US" sz="2600" dirty="0">
                <a:latin typeface="Pyidaungsu" panose="020B0502040204020203" pitchFamily="34" charset="0"/>
                <a:cs typeface="Pyidaungsu" panose="020B0502040204020203" pitchFamily="34" charset="0"/>
              </a:rPr>
              <a:t>funds into a bank account with the aim to mingle legal and illegal funds;</a:t>
            </a:r>
          </a:p>
          <a:p>
            <a:r>
              <a:rPr lang="en-US" sz="2600" dirty="0" smtClean="0">
                <a:latin typeface="Pyidaungsu" panose="020B0502040204020203" pitchFamily="34" charset="0"/>
                <a:cs typeface="Pyidaungsu" panose="020B0502040204020203" pitchFamily="34" charset="0"/>
              </a:rPr>
              <a:t>Making </a:t>
            </a:r>
            <a:r>
              <a:rPr lang="en-US" sz="2600" dirty="0">
                <a:latin typeface="Pyidaungsu" panose="020B0502040204020203" pitchFamily="34" charset="0"/>
                <a:cs typeface="Pyidaungsu" panose="020B0502040204020203" pitchFamily="34" charset="0"/>
              </a:rPr>
              <a:t>cross border payment via illegal remittance business to avoid STR and TTR reporting:</a:t>
            </a:r>
          </a:p>
        </p:txBody>
      </p:sp>
    </p:spTree>
    <p:extLst>
      <p:ext uri="{BB962C8B-B14F-4D97-AF65-F5344CB8AC3E}">
        <p14:creationId xmlns:p14="http://schemas.microsoft.com/office/powerpoint/2010/main" xmlns="" val="2224881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105193"/>
            <a:ext cx="10515600" cy="1034184"/>
          </a:xfrm>
        </p:spPr>
        <p:txBody>
          <a:bodyPr>
            <a:normAutofit/>
          </a:bodyPr>
          <a:lstStyle/>
          <a:p>
            <a:pPr algn="ctr"/>
            <a:r>
              <a:rPr lang="en-US" sz="2800" b="1" dirty="0" smtClean="0">
                <a:solidFill>
                  <a:srgbClr val="002060"/>
                </a:solidFill>
                <a:latin typeface="Pyidaungsu" panose="020B0502040204020203" pitchFamily="34" charset="0"/>
                <a:cs typeface="Pyidaungsu" panose="020B0502040204020203" pitchFamily="34" charset="0"/>
              </a:rPr>
              <a:t>New Finding Risks</a:t>
            </a:r>
            <a:endParaRPr lang="en-US" sz="2800" b="1" dirty="0">
              <a:solidFill>
                <a:srgbClr val="002060"/>
              </a:solidFill>
              <a:latin typeface="Pyidaungsu" panose="020B0502040204020203" pitchFamily="34" charset="0"/>
              <a:cs typeface="Pyidaungsu" panose="020B0502040204020203" pitchFamily="34" charset="0"/>
            </a:endParaRPr>
          </a:p>
        </p:txBody>
      </p:sp>
      <p:sp>
        <p:nvSpPr>
          <p:cNvPr id="5" name="Content Placeholder 4"/>
          <p:cNvSpPr>
            <a:spLocks noGrp="1"/>
          </p:cNvSpPr>
          <p:nvPr>
            <p:ph idx="1"/>
          </p:nvPr>
        </p:nvSpPr>
        <p:spPr>
          <a:xfrm>
            <a:off x="257172" y="828662"/>
            <a:ext cx="12030075" cy="5629274"/>
          </a:xfrm>
        </p:spPr>
        <p:txBody>
          <a:bodyPr>
            <a:noAutofit/>
          </a:bodyPr>
          <a:lstStyle/>
          <a:p>
            <a:pPr marL="0" indent="0">
              <a:buNone/>
            </a:pPr>
            <a:r>
              <a:rPr lang="en-US" sz="2000" b="1" dirty="0">
                <a:latin typeface="Arial" panose="020B0604020202020204" pitchFamily="34" charset="0"/>
                <a:cs typeface="Arial" panose="020B0604020202020204" pitchFamily="34" charset="0"/>
              </a:rPr>
              <a:t>Banks and Financial </a:t>
            </a:r>
            <a:r>
              <a:rPr lang="en-US" sz="2000" b="1" dirty="0" smtClean="0">
                <a:latin typeface="Arial" panose="020B0604020202020204" pitchFamily="34" charset="0"/>
                <a:cs typeface="Arial" panose="020B0604020202020204" pitchFamily="34" charset="0"/>
              </a:rPr>
              <a:t>Institutions</a:t>
            </a:r>
            <a:endParaRPr lang="en-US" sz="2000" b="1"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Placing funds into a bank account using the nominees (individual accounts) ;</a:t>
            </a:r>
          </a:p>
          <a:p>
            <a:r>
              <a:rPr lang="en-US" sz="2000" dirty="0" smtClean="0">
                <a:latin typeface="Arial" panose="020B0604020202020204" pitchFamily="34" charset="0"/>
                <a:cs typeface="Arial" panose="020B0604020202020204" pitchFamily="34" charset="0"/>
              </a:rPr>
              <a:t>Placing </a:t>
            </a:r>
            <a:r>
              <a:rPr lang="en-US" sz="2000" dirty="0">
                <a:latin typeface="Arial" panose="020B0604020202020204" pitchFamily="34" charset="0"/>
                <a:cs typeface="Arial" panose="020B0604020202020204" pitchFamily="34" charset="0"/>
              </a:rPr>
              <a:t>funds into a bank account using the companies; </a:t>
            </a:r>
            <a:r>
              <a:rPr lang="en-US" sz="2000" dirty="0" smtClean="0">
                <a:latin typeface="Arial" panose="020B0604020202020204" pitchFamily="34" charset="0"/>
                <a:cs typeface="Arial" panose="020B0604020202020204" pitchFamily="34" charset="0"/>
              </a:rPr>
              <a:t>(corporate </a:t>
            </a:r>
            <a:r>
              <a:rPr lang="en-US" sz="2000" dirty="0">
                <a:latin typeface="Arial" panose="020B0604020202020204" pitchFamily="34" charset="0"/>
                <a:cs typeface="Arial" panose="020B0604020202020204" pitchFamily="34" charset="0"/>
              </a:rPr>
              <a:t>accounts)</a:t>
            </a:r>
          </a:p>
          <a:p>
            <a:r>
              <a:rPr lang="en-US" sz="2000" dirty="0" smtClean="0">
                <a:latin typeface="Arial" panose="020B0604020202020204" pitchFamily="34" charset="0"/>
                <a:cs typeface="Arial" panose="020B0604020202020204" pitchFamily="34" charset="0"/>
              </a:rPr>
              <a:t>Using </a:t>
            </a:r>
            <a:r>
              <a:rPr lang="en-US" sz="2000" dirty="0">
                <a:latin typeface="Arial" panose="020B0604020202020204" pitchFamily="34" charset="0"/>
                <a:cs typeface="Arial" panose="020B0604020202020204" pitchFamily="34" charset="0"/>
              </a:rPr>
              <a:t>individual bank account instead of company’s account for company transactions to avoid the tax</a:t>
            </a:r>
            <a:r>
              <a:rPr lang="en-US" sz="2000" dirty="0" smtClean="0">
                <a:latin typeface="Arial" panose="020B0604020202020204" pitchFamily="34" charset="0"/>
                <a:cs typeface="Arial" panose="020B0604020202020204" pitchFamily="34" charset="0"/>
              </a:rPr>
              <a:t>;</a:t>
            </a:r>
          </a:p>
          <a:p>
            <a:pPr marL="0" indent="0">
              <a:buNone/>
            </a:pPr>
            <a:r>
              <a:rPr lang="en-US" sz="2000" b="1" dirty="0">
                <a:latin typeface="Arial" panose="020B0604020202020204" pitchFamily="34" charset="0"/>
                <a:cs typeface="Arial" panose="020B0604020202020204" pitchFamily="34" charset="0"/>
              </a:rPr>
              <a:t>monitor and assess customer risk factors by conducting Customer Due Diligence regularly and updating</a:t>
            </a:r>
            <a:r>
              <a:rPr lang="en-US"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marL="0" indent="0">
              <a:buNone/>
            </a:pPr>
            <a:r>
              <a:rPr lang="en-US" sz="2000" b="1" dirty="0" smtClean="0">
                <a:latin typeface="Arial" panose="020B0604020202020204" pitchFamily="34" charset="0"/>
                <a:cs typeface="Arial" panose="020B0604020202020204" pitchFamily="34" charset="0"/>
              </a:rPr>
              <a:t>DNFBPs</a:t>
            </a:r>
            <a:endParaRPr lang="en-US" sz="2000" b="1"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Purchasing assets using special power, with the purpose of concealing the source of funds and beneficial 	ownership  from predicate crimes by acquiring (taking ownership) of high value property;</a:t>
            </a:r>
          </a:p>
          <a:p>
            <a:r>
              <a:rPr lang="en-US" sz="2000" dirty="0" smtClean="0">
                <a:latin typeface="Arial" panose="020B0604020202020204" pitchFamily="34" charset="0"/>
                <a:cs typeface="Arial" panose="020B0604020202020204" pitchFamily="34" charset="0"/>
              </a:rPr>
              <a:t>Purchasing </a:t>
            </a:r>
            <a:r>
              <a:rPr lang="en-US" sz="2000" dirty="0">
                <a:latin typeface="Arial" panose="020B0604020202020204" pitchFamily="34" charset="0"/>
                <a:cs typeface="Arial" panose="020B0604020202020204" pitchFamily="34" charset="0"/>
              </a:rPr>
              <a:t>assets  using cash, with the purpose of concealing the source of funds from </a:t>
            </a:r>
            <a:r>
              <a:rPr lang="en-US" sz="2000" dirty="0" smtClean="0">
                <a:latin typeface="Arial" panose="020B0604020202020204" pitchFamily="34" charset="0"/>
                <a:cs typeface="Arial" panose="020B0604020202020204" pitchFamily="34" charset="0"/>
              </a:rPr>
              <a:t>predicate </a:t>
            </a:r>
            <a:r>
              <a:rPr lang="en-US" sz="2000" dirty="0">
                <a:latin typeface="Arial" panose="020B0604020202020204" pitchFamily="34" charset="0"/>
                <a:cs typeface="Arial" panose="020B0604020202020204" pitchFamily="34" charset="0"/>
              </a:rPr>
              <a:t>crimes by </a:t>
            </a:r>
            <a:r>
              <a:rPr lang="en-US" sz="2000" dirty="0" smtClean="0">
                <a:latin typeface="Arial" panose="020B0604020202020204" pitchFamily="34" charset="0"/>
                <a:cs typeface="Arial" panose="020B0604020202020204" pitchFamily="34" charset="0"/>
              </a:rPr>
              <a:t>acquiring </a:t>
            </a:r>
            <a:r>
              <a:rPr lang="en-US" sz="2000" dirty="0">
                <a:latin typeface="Arial" panose="020B0604020202020204" pitchFamily="34" charset="0"/>
                <a:cs typeface="Arial" panose="020B0604020202020204" pitchFamily="34" charset="0"/>
              </a:rPr>
              <a:t>(taking ownership) of high value property;</a:t>
            </a:r>
          </a:p>
          <a:p>
            <a:r>
              <a:rPr lang="en-US" sz="2000" dirty="0" smtClean="0">
                <a:latin typeface="Arial" panose="020B0604020202020204" pitchFamily="34" charset="0"/>
                <a:cs typeface="Arial" panose="020B0604020202020204" pitchFamily="34" charset="0"/>
              </a:rPr>
              <a:t>Purchasing </a:t>
            </a:r>
            <a:r>
              <a:rPr lang="en-US" sz="2000" dirty="0">
                <a:latin typeface="Arial" panose="020B0604020202020204" pitchFamily="34" charset="0"/>
                <a:cs typeface="Arial" panose="020B0604020202020204" pitchFamily="34" charset="0"/>
              </a:rPr>
              <a:t>assets using several names and divided the immoveable property to avoid tax and reporting;</a:t>
            </a:r>
          </a:p>
          <a:p>
            <a:r>
              <a:rPr lang="en-US" sz="2000" dirty="0" smtClean="0">
                <a:latin typeface="Arial" panose="020B0604020202020204" pitchFamily="34" charset="0"/>
                <a:cs typeface="Arial" panose="020B0604020202020204" pitchFamily="34" charset="0"/>
              </a:rPr>
              <a:t>Using </a:t>
            </a:r>
            <a:r>
              <a:rPr lang="en-US" sz="2000" dirty="0">
                <a:latin typeface="Arial" panose="020B0604020202020204" pitchFamily="34" charset="0"/>
                <a:cs typeface="Arial" panose="020B0604020202020204" pitchFamily="34" charset="0"/>
              </a:rPr>
              <a:t>legal business as a vehicle to mingle the legal and illegal funds to disguise the proceed of crimes </a:t>
            </a:r>
            <a:r>
              <a:rPr lang="en-US" sz="2000" dirty="0" smtClean="0">
                <a:latin typeface="Arial" panose="020B0604020202020204" pitchFamily="34" charset="0"/>
                <a:cs typeface="Arial" panose="020B0604020202020204" pitchFamily="34" charset="0"/>
              </a:rPr>
              <a:t>from </a:t>
            </a:r>
            <a:r>
              <a:rPr lang="en-US" sz="2000" dirty="0">
                <a:latin typeface="Arial" panose="020B0604020202020204" pitchFamily="34" charset="0"/>
                <a:cs typeface="Arial" panose="020B0604020202020204" pitchFamily="34" charset="0"/>
              </a:rPr>
              <a:t>predicate </a:t>
            </a:r>
            <a:r>
              <a:rPr lang="en-US" sz="2000" dirty="0" smtClean="0">
                <a:latin typeface="Arial" panose="020B0604020202020204" pitchFamily="34" charset="0"/>
                <a:cs typeface="Arial" panose="020B0604020202020204" pitchFamily="34" charset="0"/>
              </a:rPr>
              <a:t>crimes.</a:t>
            </a:r>
          </a:p>
          <a:p>
            <a:pPr marL="0" indent="0">
              <a:buNone/>
            </a:pPr>
            <a:r>
              <a:rPr lang="en-GB" sz="2000" b="1" dirty="0" smtClean="0">
                <a:latin typeface="Arial" panose="020B0604020202020204" pitchFamily="34" charset="0"/>
                <a:cs typeface="Arial" panose="020B0604020202020204" pitchFamily="34" charset="0"/>
              </a:rPr>
              <a:t>monitor </a:t>
            </a:r>
            <a:r>
              <a:rPr lang="en-GB" sz="2000" b="1" dirty="0">
                <a:latin typeface="Arial" panose="020B0604020202020204" pitchFamily="34" charset="0"/>
                <a:cs typeface="Arial" panose="020B0604020202020204" pitchFamily="34" charset="0"/>
              </a:rPr>
              <a:t>and assess customer and service risk factors by conducting Customer Due Diligence regularly and updating and using ML risk assessment tool.</a:t>
            </a:r>
            <a:endParaRPr lang="en-US" sz="2000" b="1"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4496226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362377"/>
            <a:ext cx="10515600" cy="1034184"/>
          </a:xfrm>
        </p:spPr>
        <p:txBody>
          <a:bodyPr>
            <a:normAutofit/>
          </a:bodyPr>
          <a:lstStyle/>
          <a:p>
            <a:pPr algn="ctr"/>
            <a:r>
              <a:rPr lang="en-US" sz="2800" b="1" dirty="0" smtClean="0">
                <a:solidFill>
                  <a:srgbClr val="002060"/>
                </a:solidFill>
                <a:latin typeface="Pyidaungsu" panose="020B0502040204020203" pitchFamily="34" charset="0"/>
                <a:cs typeface="Pyidaungsu" panose="020B0502040204020203" pitchFamily="34" charset="0"/>
              </a:rPr>
              <a:t>Additional New Finding Risks ?</a:t>
            </a:r>
            <a:endParaRPr lang="en-US" sz="2800" b="1" dirty="0">
              <a:solidFill>
                <a:srgbClr val="002060"/>
              </a:solidFill>
              <a:latin typeface="Pyidaungsu" panose="020B0502040204020203" pitchFamily="34" charset="0"/>
              <a:cs typeface="Pyidaungsu" panose="020B0502040204020203" pitchFamily="34" charset="0"/>
            </a:endParaRPr>
          </a:p>
        </p:txBody>
      </p:sp>
      <p:sp>
        <p:nvSpPr>
          <p:cNvPr id="5" name="Content Placeholder 4"/>
          <p:cNvSpPr>
            <a:spLocks noGrp="1"/>
          </p:cNvSpPr>
          <p:nvPr>
            <p:ph idx="1"/>
          </p:nvPr>
        </p:nvSpPr>
        <p:spPr>
          <a:xfrm>
            <a:off x="357187" y="1228726"/>
            <a:ext cx="11672068" cy="5629274"/>
          </a:xfrm>
        </p:spPr>
        <p:txBody>
          <a:bodyPr>
            <a:normAutofit/>
          </a:bodyPr>
          <a:lstStyle/>
          <a:p>
            <a:pPr marL="0" indent="0">
              <a:buNone/>
            </a:pPr>
            <a:r>
              <a:rPr lang="en-US" sz="2600" b="1" dirty="0">
                <a:latin typeface="Pyidaungsu" panose="020B0502040204020203" pitchFamily="34" charset="0"/>
                <a:cs typeface="Pyidaungsu" panose="020B0502040204020203" pitchFamily="34" charset="0"/>
              </a:rPr>
              <a:t>Banks and Financial </a:t>
            </a:r>
            <a:r>
              <a:rPr lang="en-US" sz="2600" b="1" dirty="0" smtClean="0">
                <a:latin typeface="Pyidaungsu" panose="020B0502040204020203" pitchFamily="34" charset="0"/>
                <a:cs typeface="Pyidaungsu" panose="020B0502040204020203" pitchFamily="34" charset="0"/>
              </a:rPr>
              <a:t>Institutions</a:t>
            </a:r>
            <a:endParaRPr lang="en-US" sz="2600" b="1" dirty="0">
              <a:latin typeface="Pyidaungsu" panose="020B0502040204020203" pitchFamily="34" charset="0"/>
              <a:cs typeface="Pyidaungsu" panose="020B0502040204020203" pitchFamily="34" charset="0"/>
            </a:endParaRPr>
          </a:p>
          <a:p>
            <a:r>
              <a:rPr lang="en-US" sz="2600" dirty="0" smtClean="0">
                <a:latin typeface="Pyidaungsu" panose="020B0502040204020203" pitchFamily="34" charset="0"/>
                <a:cs typeface="Pyidaungsu" panose="020B0502040204020203" pitchFamily="34" charset="0"/>
              </a:rPr>
              <a:t>----------------------------------------------------------------------------</a:t>
            </a:r>
          </a:p>
          <a:p>
            <a:r>
              <a:rPr lang="en-US" sz="2600" dirty="0" smtClean="0">
                <a:latin typeface="Pyidaungsu" panose="020B0502040204020203" pitchFamily="34" charset="0"/>
                <a:cs typeface="Pyidaungsu" panose="020B0502040204020203" pitchFamily="34" charset="0"/>
              </a:rPr>
              <a:t>----------------------------------------------------------------------------</a:t>
            </a:r>
            <a:endParaRPr lang="en-US" sz="2400" dirty="0">
              <a:latin typeface="Arial" panose="020B0604020202020204" pitchFamily="34" charset="0"/>
              <a:cs typeface="Arial" panose="020B0604020202020204" pitchFamily="34" charset="0"/>
            </a:endParaRPr>
          </a:p>
          <a:p>
            <a:pPr marL="0" indent="0">
              <a:buNone/>
            </a:pPr>
            <a:r>
              <a:rPr lang="en-US" sz="2400" b="1" dirty="0">
                <a:latin typeface="Arial" panose="020B0604020202020204" pitchFamily="34" charset="0"/>
                <a:cs typeface="Arial" panose="020B0604020202020204" pitchFamily="34" charset="0"/>
              </a:rPr>
              <a:t>DNFBPs</a:t>
            </a:r>
            <a:endParaRPr lang="en-US" sz="2600" b="1" dirty="0">
              <a:latin typeface="Pyidaungsu" panose="020B0502040204020203" pitchFamily="34" charset="0"/>
              <a:cs typeface="Pyidaungsu" panose="020B0502040204020203" pitchFamily="34" charset="0"/>
            </a:endParaRPr>
          </a:p>
          <a:p>
            <a:r>
              <a:rPr lang="en-US" sz="2600" dirty="0" smtClean="0">
                <a:latin typeface="Pyidaungsu" panose="020B0502040204020203" pitchFamily="34" charset="0"/>
                <a:cs typeface="Pyidaungsu" panose="020B0502040204020203" pitchFamily="34" charset="0"/>
              </a:rPr>
              <a:t>----------------------------------------------------------------------------</a:t>
            </a:r>
          </a:p>
          <a:p>
            <a:r>
              <a:rPr lang="en-US" sz="2600" dirty="0" smtClean="0">
                <a:latin typeface="Pyidaungsu" panose="020B0502040204020203" pitchFamily="34" charset="0"/>
                <a:cs typeface="Pyidaungsu" panose="020B0502040204020203" pitchFamily="34" charset="0"/>
              </a:rPr>
              <a:t>----------------------------------------------------------------------------</a:t>
            </a:r>
          </a:p>
          <a:p>
            <a:endParaRPr lang="en-US" sz="2600" dirty="0" smtClean="0">
              <a:latin typeface="Pyidaungsu" panose="020B0502040204020203" pitchFamily="34" charset="0"/>
              <a:cs typeface="Pyidaungsu" panose="020B0502040204020203" pitchFamily="34" charset="0"/>
            </a:endParaRPr>
          </a:p>
          <a:p>
            <a:pPr marL="0" indent="0">
              <a:buNone/>
            </a:pPr>
            <a:r>
              <a:rPr lang="en-US" sz="2600" dirty="0" smtClean="0">
                <a:latin typeface="Pyidaungsu" panose="020B0502040204020203" pitchFamily="34" charset="0"/>
                <a:cs typeface="Pyidaungsu" panose="020B0502040204020203" pitchFamily="34" charset="0"/>
              </a:rPr>
              <a:t>To send relevant Competent Authorities.</a:t>
            </a:r>
          </a:p>
          <a:p>
            <a:pPr marL="0" indent="0">
              <a:buNone/>
            </a:pPr>
            <a:r>
              <a:rPr lang="en-US" dirty="0" smtClean="0">
                <a:latin typeface="Pyidaungsu" panose="020B0502040204020203" pitchFamily="34" charset="0"/>
                <a:cs typeface="Pyidaungsu" panose="020B0502040204020203" pitchFamily="34" charset="0"/>
                <a:hlinkClick r:id="rId2"/>
              </a:rPr>
              <a:t>myintsoe@myanmarfiu.com</a:t>
            </a:r>
            <a:endParaRPr lang="en-US" dirty="0" smtClean="0">
              <a:latin typeface="Pyidaungsu" panose="020B0502040204020203" pitchFamily="34" charset="0"/>
              <a:cs typeface="Pyidaungsu" panose="020B0502040204020203" pitchFamily="34" charset="0"/>
            </a:endParaRPr>
          </a:p>
          <a:p>
            <a:pPr marL="0" indent="0">
              <a:buNone/>
            </a:pPr>
            <a:endParaRPr lang="en-US" sz="2600" dirty="0">
              <a:latin typeface="Pyidaungsu" panose="020B0502040204020203" pitchFamily="34" charset="0"/>
              <a:cs typeface="Pyidaungsu" panose="020B0502040204020203" pitchFamily="34" charset="0"/>
            </a:endParaRPr>
          </a:p>
          <a:p>
            <a:endParaRPr lang="en-US" sz="2600" dirty="0">
              <a:latin typeface="Pyidaungsu" panose="020B0502040204020203" pitchFamily="34" charset="0"/>
              <a:cs typeface="Pyidaungsu" panose="020B0502040204020203" pitchFamily="34" charset="0"/>
            </a:endParaRPr>
          </a:p>
          <a:p>
            <a:endParaRPr lang="en-US" sz="2600" dirty="0">
              <a:latin typeface="Pyidaungsu" panose="020B0502040204020203" pitchFamily="34" charset="0"/>
              <a:cs typeface="Pyidaungsu" panose="020B0502040204020203" pitchFamily="34" charset="0"/>
            </a:endParaRPr>
          </a:p>
        </p:txBody>
      </p:sp>
    </p:spTree>
    <p:extLst>
      <p:ext uri="{BB962C8B-B14F-4D97-AF65-F5344CB8AC3E}">
        <p14:creationId xmlns:p14="http://schemas.microsoft.com/office/powerpoint/2010/main" xmlns="" val="38545459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2417960"/>
            <a:ext cx="10515600" cy="718273"/>
          </a:xfrm>
        </p:spPr>
        <p:txBody>
          <a:bodyPr>
            <a:normAutofit fontScale="90000"/>
          </a:bodyPr>
          <a:lstStyle/>
          <a:p>
            <a:pPr algn="ctr">
              <a:lnSpc>
                <a:spcPct val="150000"/>
              </a:lnSpc>
            </a:pPr>
            <a:r>
              <a:rPr lang="en-US" sz="3200" b="1" dirty="0" smtClean="0">
                <a:solidFill>
                  <a:srgbClr val="002060"/>
                </a:solidFill>
                <a:latin typeface="Pyidaungsu" panose="020B0502040204020203" pitchFamily="34" charset="0"/>
                <a:cs typeface="Pyidaungsu" panose="020B0502040204020203" pitchFamily="34" charset="0"/>
              </a:rPr>
              <a:t>Questions and Answers</a:t>
            </a:r>
            <a:endParaRPr lang="en-US" sz="3200" b="1" dirty="0">
              <a:solidFill>
                <a:srgbClr val="002060"/>
              </a:solidFill>
              <a:latin typeface="Pyidaungsu" panose="020B0502040204020203" pitchFamily="34" charset="0"/>
              <a:cs typeface="Pyidaungsu" panose="020B0502040204020203" pitchFamily="34" charset="0"/>
            </a:endParaRPr>
          </a:p>
        </p:txBody>
      </p:sp>
    </p:spTree>
    <p:extLst>
      <p:ext uri="{BB962C8B-B14F-4D97-AF65-F5344CB8AC3E}">
        <p14:creationId xmlns:p14="http://schemas.microsoft.com/office/powerpoint/2010/main" xmlns="" val="1487882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362377"/>
            <a:ext cx="10515600" cy="1034184"/>
          </a:xfrm>
        </p:spPr>
        <p:txBody>
          <a:bodyPr>
            <a:normAutofit/>
          </a:bodyPr>
          <a:lstStyle/>
          <a:p>
            <a:pPr algn="ctr"/>
            <a:r>
              <a:rPr lang="en-US" sz="2800" b="1" dirty="0">
                <a:solidFill>
                  <a:srgbClr val="002060"/>
                </a:solidFill>
                <a:latin typeface="Pyidaungsu" panose="020B0502040204020203" pitchFamily="34" charset="0"/>
                <a:cs typeface="Pyidaungsu" panose="020B0502040204020203" pitchFamily="34" charset="0"/>
              </a:rPr>
              <a:t>C</a:t>
            </a:r>
            <a:r>
              <a:rPr lang="en-US" sz="2800" b="1" dirty="0" smtClean="0">
                <a:solidFill>
                  <a:srgbClr val="002060"/>
                </a:solidFill>
                <a:latin typeface="Pyidaungsu" panose="020B0502040204020203" pitchFamily="34" charset="0"/>
                <a:cs typeface="Pyidaungsu" panose="020B0502040204020203" pitchFamily="34" charset="0"/>
              </a:rPr>
              <a:t>ountermeasures</a:t>
            </a:r>
            <a:endParaRPr lang="en-US" sz="2800" b="1" dirty="0">
              <a:solidFill>
                <a:srgbClr val="002060"/>
              </a:solidFill>
              <a:latin typeface="Pyidaungsu" panose="020B0502040204020203" pitchFamily="34" charset="0"/>
              <a:cs typeface="Pyidaungsu" panose="020B0502040204020203" pitchFamily="34" charset="0"/>
            </a:endParaRPr>
          </a:p>
        </p:txBody>
      </p:sp>
      <p:sp>
        <p:nvSpPr>
          <p:cNvPr id="5" name="Content Placeholder 4"/>
          <p:cNvSpPr>
            <a:spLocks noGrp="1"/>
          </p:cNvSpPr>
          <p:nvPr>
            <p:ph idx="1"/>
          </p:nvPr>
        </p:nvSpPr>
        <p:spPr>
          <a:xfrm>
            <a:off x="357187" y="1114426"/>
            <a:ext cx="11672068" cy="5229225"/>
          </a:xfrm>
        </p:spPr>
        <p:txBody>
          <a:bodyPr>
            <a:noAutofit/>
          </a:bodyPr>
          <a:lstStyle/>
          <a:p>
            <a:pPr algn="just">
              <a:lnSpc>
                <a:spcPct val="150000"/>
              </a:lnSpc>
            </a:pP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င</a:t>
            </a:r>
            <a:r>
              <a:rPr lang="my-MM" sz="2200" dirty="0">
                <a:latin typeface="Pyidaungsu" panose="020B0502040204020203" pitchFamily="34" charset="0"/>
                <a:cs typeface="Pyidaungsu" panose="020B0502040204020203" pitchFamily="34" charset="0"/>
              </a:rPr>
              <a:t>ွေရေးကြေးရေးအဖွဲ့အစည်းများအနေဖြင့် အလေးထားစိစစ်ခြင်းအား တိုးမြှင</a:t>
            </a:r>
            <a:r>
              <a:rPr lang="my-MM" sz="2200" dirty="0" smtClean="0">
                <a:latin typeface="Pyidaungsu" panose="020B0502040204020203" pitchFamily="34" charset="0"/>
                <a:cs typeface="Pyidaungsu" panose="020B0502040204020203" pitchFamily="34" charset="0"/>
              </a:rPr>
              <a:t>့်လ</a:t>
            </a:r>
            <a:r>
              <a:rPr lang="my-MM" sz="2200" dirty="0">
                <a:latin typeface="Pyidaungsu" panose="020B0502040204020203" pitchFamily="34" charset="0"/>
                <a:cs typeface="Pyidaungsu" panose="020B0502040204020203" pitchFamily="34" charset="0"/>
              </a:rPr>
              <a:t>ုပ်ဆောင်မှု၏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အထ</a:t>
            </a:r>
            <a:r>
              <a:rPr lang="my-MM" sz="2200" dirty="0">
                <a:latin typeface="Pyidaungsu" panose="020B0502040204020203" pitchFamily="34" charset="0"/>
                <a:cs typeface="Pyidaungsu" panose="020B0502040204020203" pitchFamily="34" charset="0"/>
              </a:rPr>
              <a:t>ူးပြုလုပ</a:t>
            </a:r>
            <a:r>
              <a:rPr lang="my-MM" sz="2200" dirty="0" smtClean="0">
                <a:latin typeface="Pyidaungsu" panose="020B0502040204020203" pitchFamily="34" charset="0"/>
                <a:cs typeface="Pyidaungsu" panose="020B0502040204020203" pitchFamily="34" charset="0"/>
              </a:rPr>
              <a:t>်ထ</a:t>
            </a:r>
            <a:r>
              <a:rPr lang="my-MM" sz="2200" dirty="0">
                <a:latin typeface="Pyidaungsu" panose="020B0502040204020203" pitchFamily="34" charset="0"/>
                <a:cs typeface="Pyidaungsu" panose="020B0502040204020203" pitchFamily="34" charset="0"/>
              </a:rPr>
              <a:t>ားသော အခြေခံအချက်များကို ဆောင်ရွက်ရန</a:t>
            </a:r>
            <a:r>
              <a:rPr lang="my-MM" sz="2200" dirty="0" smtClean="0">
                <a:latin typeface="Pyidaungsu" panose="020B0502040204020203" pitchFamily="34" charset="0"/>
                <a:cs typeface="Pyidaungsu" panose="020B0502040204020203" pitchFamily="34" charset="0"/>
              </a:rPr>
              <a:t>်လ</a:t>
            </a:r>
            <a:r>
              <a:rPr lang="my-MM" sz="2200" dirty="0">
                <a:latin typeface="Pyidaungsu" panose="020B0502040204020203" pitchFamily="34" charset="0"/>
                <a:cs typeface="Pyidaungsu" panose="020B0502040204020203" pitchFamily="34" charset="0"/>
              </a:rPr>
              <a:t>ိုအပ်ခြင်း</a:t>
            </a:r>
            <a:r>
              <a:rPr lang="my-MM" sz="2200" dirty="0" smtClean="0">
                <a:latin typeface="Pyidaungsu" panose="020B0502040204020203" pitchFamily="34" charset="0"/>
                <a:cs typeface="Pyidaungsu" panose="020B0502040204020203" pitchFamily="34" charset="0"/>
              </a:rPr>
              <a:t>၊</a:t>
            </a:r>
            <a:endParaRPr lang="en-US" sz="2200" dirty="0" smtClean="0">
              <a:latin typeface="Pyidaungsu" panose="020B0502040204020203" pitchFamily="34" charset="0"/>
              <a:cs typeface="Pyidaungsu" panose="020B0502040204020203" pitchFamily="34" charset="0"/>
            </a:endParaRPr>
          </a:p>
          <a:p>
            <a:pPr algn="just">
              <a:lnSpc>
                <a:spcPct val="150000"/>
              </a:lnSpc>
            </a:pPr>
            <a:r>
              <a:rPr lang="en-US"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င</a:t>
            </a:r>
            <a:r>
              <a:rPr lang="my-MM" sz="2200" dirty="0">
                <a:latin typeface="Pyidaungsu" panose="020B0502040204020203" pitchFamily="34" charset="0"/>
                <a:cs typeface="Pyidaungsu" panose="020B0502040204020203" pitchFamily="34" charset="0"/>
              </a:rPr>
              <a:t>ွေကြေးလွှဲပြောင်းဆောင်ရွက်မှုသတင်းပို့ခြင်းအား စနစ်တကျ လုပ်ဆောင်ခြင်း </a:t>
            </a:r>
            <a:r>
              <a:rPr lang="my-MM" sz="2200" dirty="0" smtClean="0">
                <a:latin typeface="Pyidaungsu" panose="020B0502040204020203" pitchFamily="34" charset="0"/>
                <a:cs typeface="Pyidaungsu" panose="020B0502040204020203" pitchFamily="34" charset="0"/>
              </a:rPr>
              <a:t>သ</a:t>
            </a:r>
            <a:r>
              <a:rPr lang="my-MM" sz="2200" dirty="0">
                <a:latin typeface="Pyidaungsu" panose="020B0502040204020203" pitchFamily="34" charset="0"/>
                <a:cs typeface="Pyidaungsu" panose="020B0502040204020203" pitchFamily="34" charset="0"/>
              </a:rPr>
              <a:t>ို့မဟုတ် သတင</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ပ</a:t>
            </a:r>
            <a:r>
              <a:rPr lang="my-MM" sz="2200" dirty="0">
                <a:latin typeface="Pyidaungsu" panose="020B0502040204020203" pitchFamily="34" charset="0"/>
                <a:cs typeface="Pyidaungsu" panose="020B0502040204020203" pitchFamily="34" charset="0"/>
              </a:rPr>
              <a:t>ို့ခြင</a:t>
            </a:r>
            <a:r>
              <a:rPr lang="my-MM" sz="2200" dirty="0" smtClean="0">
                <a:latin typeface="Pyidaungsu" panose="020B0502040204020203" pitchFamily="34" charset="0"/>
                <a:cs typeface="Pyidaungsu" panose="020B0502040204020203" pitchFamily="34" charset="0"/>
              </a:rPr>
              <a:t>်းန</a:t>
            </a:r>
            <a:r>
              <a:rPr lang="my-MM" sz="2200" dirty="0">
                <a:latin typeface="Pyidaungsu" panose="020B0502040204020203" pitchFamily="34" charset="0"/>
                <a:cs typeface="Pyidaungsu" panose="020B0502040204020203" pitchFamily="34" charset="0"/>
              </a:rPr>
              <a:t>ှင့်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သက</a:t>
            </a:r>
            <a:r>
              <a:rPr lang="my-MM" sz="2200" dirty="0">
                <a:latin typeface="Pyidaungsu" panose="020B0502040204020203" pitchFamily="34" charset="0"/>
                <a:cs typeface="Pyidaungsu" panose="020B0502040204020203" pitchFamily="34" charset="0"/>
              </a:rPr>
              <a:t>်ဆိုင်သည့် တိုးမြှင့်လုပ်ဆောင်ခြင်း စနစ်အ</a:t>
            </a:r>
            <a:r>
              <a:rPr lang="my-MM" sz="2200" dirty="0" smtClean="0">
                <a:latin typeface="Pyidaungsu" panose="020B0502040204020203" pitchFamily="34" charset="0"/>
                <a:cs typeface="Pyidaungsu" panose="020B0502040204020203" pitchFamily="34" charset="0"/>
              </a:rPr>
              <a:t>ားဆ</a:t>
            </a:r>
            <a:r>
              <a:rPr lang="my-MM" sz="2200" dirty="0">
                <a:latin typeface="Pyidaungsu" panose="020B0502040204020203" pitchFamily="34" charset="0"/>
                <a:cs typeface="Pyidaungsu" panose="020B0502040204020203" pitchFamily="34" charset="0"/>
              </a:rPr>
              <a:t>ောင်ရွက်ခြင်း</a:t>
            </a:r>
            <a:r>
              <a:rPr lang="my-MM" sz="2200" dirty="0" smtClean="0">
                <a:latin typeface="Pyidaungsu" panose="020B0502040204020203" pitchFamily="34" charset="0"/>
                <a:cs typeface="Pyidaungsu" panose="020B0502040204020203" pitchFamily="34" charset="0"/>
              </a:rPr>
              <a:t>၊</a:t>
            </a:r>
            <a:endParaRPr lang="en-US" sz="2200" dirty="0" smtClean="0">
              <a:latin typeface="Pyidaungsu" panose="020B0502040204020203" pitchFamily="34" charset="0"/>
              <a:cs typeface="Pyidaungsu" panose="020B0502040204020203" pitchFamily="34" charset="0"/>
            </a:endParaRPr>
          </a:p>
          <a:p>
            <a:pPr algn="just">
              <a:lnSpc>
                <a:spcPct val="150000"/>
              </a:lnSpc>
            </a:pPr>
            <a:r>
              <a:rPr lang="en-US"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စ</a:t>
            </a:r>
            <a:r>
              <a:rPr lang="my-MM" sz="2200" dirty="0">
                <a:latin typeface="Pyidaungsu" panose="020B0502040204020203" pitchFamily="34" charset="0"/>
                <a:cs typeface="Pyidaungsu" panose="020B0502040204020203" pitchFamily="34" charset="0"/>
              </a:rPr>
              <a:t>ာရင်းသတ်မှတ်ခြင်းခံရသည့်နိုင်ငံများမှ ငွေရေးကြေးရေးအဖွဲ့အစည်းများ၏ </a:t>
            </a:r>
            <a:r>
              <a:rPr lang="my-MM" sz="2200" dirty="0" smtClean="0">
                <a:latin typeface="Pyidaungsu" panose="020B0502040204020203" pitchFamily="34" charset="0"/>
                <a:cs typeface="Pyidaungsu" panose="020B0502040204020203" pitchFamily="34" charset="0"/>
              </a:rPr>
              <a:t>ကို</a:t>
            </a:r>
            <a:r>
              <a:rPr lang="my-MM" sz="2200" dirty="0">
                <a:latin typeface="Pyidaungsu" panose="020B0502040204020203" pitchFamily="34" charset="0"/>
                <a:cs typeface="Pyidaungsu" panose="020B0502040204020203" pitchFamily="34" charset="0"/>
              </a:rPr>
              <a:t>ယ်စားလှယ</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ရ</a:t>
            </a:r>
            <a:r>
              <a:rPr lang="my-MM" sz="2200" dirty="0">
                <a:latin typeface="Pyidaungsu" panose="020B0502040204020203" pitchFamily="34" charset="0"/>
                <a:cs typeface="Pyidaungsu" panose="020B0502040204020203" pitchFamily="34" charset="0"/>
              </a:rPr>
              <a:t>ုံးခွဲများ၊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လ</a:t>
            </a:r>
            <a:r>
              <a:rPr lang="my-MM" sz="2200" dirty="0">
                <a:latin typeface="Pyidaungsu" panose="020B0502040204020203" pitchFamily="34" charset="0"/>
                <a:cs typeface="Pyidaungsu" panose="020B0502040204020203" pitchFamily="34" charset="0"/>
              </a:rPr>
              <a:t>ုပ်ငန်းခွဲများ သို့မဟုတ် လက်အောက်ခံ လုပ်ငန်းများ </a:t>
            </a:r>
            <a:r>
              <a:rPr lang="my-MM" sz="2200" dirty="0" smtClean="0">
                <a:latin typeface="Pyidaungsu" panose="020B0502040204020203" pitchFamily="34" charset="0"/>
                <a:cs typeface="Pyidaungsu" panose="020B0502040204020203" pitchFamily="34" charset="0"/>
              </a:rPr>
              <a:t>အ</a:t>
            </a:r>
            <a:r>
              <a:rPr lang="my-MM" sz="2200" dirty="0">
                <a:latin typeface="Pyidaungsu" panose="020B0502040204020203" pitchFamily="34" charset="0"/>
                <a:cs typeface="Pyidaungsu" panose="020B0502040204020203" pitchFamily="34" charset="0"/>
              </a:rPr>
              <a:t>ား ဖွဲ့စည</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တည</a:t>
            </a:r>
            <a:r>
              <a:rPr lang="my-MM" sz="2200" dirty="0">
                <a:latin typeface="Pyidaungsu" panose="020B0502040204020203" pitchFamily="34" charset="0"/>
                <a:cs typeface="Pyidaungsu" panose="020B0502040204020203" pitchFamily="34" charset="0"/>
              </a:rPr>
              <a:t>်ထောင်ခြင်းကို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င</a:t>
            </a:r>
            <a:r>
              <a:rPr lang="my-MM" sz="2200" dirty="0">
                <a:latin typeface="Pyidaungsu" panose="020B0502040204020203" pitchFamily="34" charset="0"/>
                <a:cs typeface="Pyidaungsu" panose="020B0502040204020203" pitchFamily="34" charset="0"/>
              </a:rPr>
              <a:t>ြင်းပယ်ခြင်း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သ</a:t>
            </a:r>
            <a:r>
              <a:rPr lang="my-MM" sz="2200" dirty="0">
                <a:latin typeface="Pyidaungsu" panose="020B0502040204020203" pitchFamily="34" charset="0"/>
                <a:cs typeface="Pyidaungsu" panose="020B0502040204020203" pitchFamily="34" charset="0"/>
              </a:rPr>
              <a:t>ို့မဟုတ် အဆိုပါ ငွေရ</a:t>
            </a:r>
            <a:r>
              <a:rPr lang="my-MM" sz="2200" dirty="0" smtClean="0">
                <a:latin typeface="Pyidaungsu" panose="020B0502040204020203" pitchFamily="34" charset="0"/>
                <a:cs typeface="Pyidaungsu" panose="020B0502040204020203" pitchFamily="34" charset="0"/>
              </a:rPr>
              <a:t>ေးက</a:t>
            </a:r>
            <a:r>
              <a:rPr lang="my-MM" sz="2200" dirty="0">
                <a:latin typeface="Pyidaungsu" panose="020B0502040204020203" pitchFamily="34" charset="0"/>
                <a:cs typeface="Pyidaungsu" panose="020B0502040204020203" pitchFamily="34" charset="0"/>
              </a:rPr>
              <a:t>ြေးရေးအဖွဲ့အစည</a:t>
            </a:r>
            <a:r>
              <a:rPr lang="my-MM" sz="2200" dirty="0" smtClean="0">
                <a:latin typeface="Pyidaungsu" panose="020B0502040204020203" pitchFamily="34" charset="0"/>
                <a:cs typeface="Pyidaungsu" panose="020B0502040204020203" pitchFamily="34" charset="0"/>
              </a:rPr>
              <a:t>်းရ</a:t>
            </a:r>
            <a:r>
              <a:rPr lang="my-MM" sz="2200" dirty="0">
                <a:latin typeface="Pyidaungsu" panose="020B0502040204020203" pitchFamily="34" charset="0"/>
                <a:cs typeface="Pyidaungsu" panose="020B0502040204020203" pitchFamily="34" charset="0"/>
              </a:rPr>
              <a:t>ှိသည့် နိုင်ငံသည် လုံလောက်သည့်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င</a:t>
            </a:r>
            <a:r>
              <a:rPr lang="my-MM" sz="2200" dirty="0">
                <a:latin typeface="Pyidaungsu" panose="020B0502040204020203" pitchFamily="34" charset="0"/>
                <a:cs typeface="Pyidaungsu" panose="020B0502040204020203" pitchFamily="34" charset="0"/>
              </a:rPr>
              <a:t>ွေကြေးခဝါချမှုနှင့်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အက</a:t>
            </a:r>
            <a:r>
              <a:rPr lang="my-MM" sz="2200" dirty="0">
                <a:latin typeface="Pyidaungsu" panose="020B0502040204020203" pitchFamily="34" charset="0"/>
                <a:cs typeface="Pyidaungsu" panose="020B0502040204020203" pitchFamily="34" charset="0"/>
              </a:rPr>
              <a:t>ြမ်းဖက်မှုက</a:t>
            </a:r>
            <a:r>
              <a:rPr lang="my-MM" sz="2200" dirty="0" smtClean="0">
                <a:latin typeface="Pyidaungsu" panose="020B0502040204020203" pitchFamily="34" charset="0"/>
                <a:cs typeface="Pyidaungsu" panose="020B0502040204020203" pitchFamily="34" charset="0"/>
              </a:rPr>
              <a:t>ိုင</a:t>
            </a:r>
            <a:r>
              <a:rPr lang="my-MM" sz="2200" dirty="0">
                <a:latin typeface="Pyidaungsu" panose="020B0502040204020203" pitchFamily="34" charset="0"/>
                <a:cs typeface="Pyidaungsu" panose="020B0502040204020203" pitchFamily="34" charset="0"/>
              </a:rPr>
              <a:t>ွေကြေးထောက်ပံ့ခြင</a:t>
            </a:r>
            <a:r>
              <a:rPr lang="my-MM" sz="2200" dirty="0" smtClean="0">
                <a:latin typeface="Pyidaungsu" panose="020B0502040204020203" pitchFamily="34" charset="0"/>
                <a:cs typeface="Pyidaungsu" panose="020B0502040204020203" pitchFamily="34" charset="0"/>
              </a:rPr>
              <a:t>်းတ</a:t>
            </a:r>
            <a:r>
              <a:rPr lang="my-MM" sz="2200" dirty="0">
                <a:latin typeface="Pyidaungsu" panose="020B0502040204020203" pitchFamily="34" charset="0"/>
                <a:cs typeface="Pyidaungsu" panose="020B0502040204020203" pitchFamily="34" charset="0"/>
              </a:rPr>
              <a:t>ိုက်ဖျက်ရေး  (</a:t>
            </a:r>
            <a:r>
              <a:rPr lang="en-US" sz="2200" dirty="0">
                <a:latin typeface="Pyidaungsu" panose="020B0502040204020203" pitchFamily="34" charset="0"/>
                <a:cs typeface="Pyidaungsu" panose="020B0502040204020203" pitchFamily="34" charset="0"/>
              </a:rPr>
              <a:t>AML/CFT ) </a:t>
            </a:r>
            <a:r>
              <a:rPr lang="my-MM" sz="2200" dirty="0">
                <a:latin typeface="Pyidaungsu" panose="020B0502040204020203" pitchFamily="34" charset="0"/>
                <a:cs typeface="Pyidaungsu" panose="020B0502040204020203" pitchFamily="34" charset="0"/>
              </a:rPr>
              <a:t>စနစ်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မရ</a:t>
            </a:r>
            <a:r>
              <a:rPr lang="my-MM" sz="2200" dirty="0">
                <a:latin typeface="Pyidaungsu" panose="020B0502040204020203" pitchFamily="34" charset="0"/>
                <a:cs typeface="Pyidaungsu" panose="020B0502040204020203" pitchFamily="34" charset="0"/>
              </a:rPr>
              <a:t>ှိသည့် နိုင်ငံဖြစ်သည် ဆိုသည</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အခ</a:t>
            </a:r>
            <a:r>
              <a:rPr lang="my-MM" sz="2200" dirty="0">
                <a:latin typeface="Pyidaungsu" panose="020B0502040204020203" pitchFamily="34" charset="0"/>
                <a:cs typeface="Pyidaungsu" panose="020B0502040204020203" pitchFamily="34" charset="0"/>
              </a:rPr>
              <a:t>ျက်ကို ထည့်သွင်းစဉ်းစားခြင်း၊</a:t>
            </a:r>
            <a:endParaRPr lang="en-US" sz="2200" dirty="0" smtClean="0">
              <a:latin typeface="Pyidaungsu" panose="020B0502040204020203" pitchFamily="34" charset="0"/>
              <a:cs typeface="Pyidaungsu" panose="020B0502040204020203" pitchFamily="34" charset="0"/>
            </a:endParaRPr>
          </a:p>
          <a:p>
            <a:pPr marL="857250" indent="-685800">
              <a:lnSpc>
                <a:spcPct val="150000"/>
              </a:lnSpc>
              <a:buFont typeface="Wingdings" panose="05000000000000000000" pitchFamily="2" charset="2"/>
              <a:buChar char="v"/>
            </a:pPr>
            <a:endParaRPr lang="en-US" sz="2200" dirty="0">
              <a:latin typeface="Pyidaungsu" panose="020B0502040204020203" pitchFamily="34" charset="0"/>
              <a:cs typeface="Pyidaungsu" panose="020B0502040204020203" pitchFamily="34" charset="0"/>
            </a:endParaRPr>
          </a:p>
          <a:p>
            <a:pPr>
              <a:lnSpc>
                <a:spcPct val="150000"/>
              </a:lnSpc>
            </a:pPr>
            <a:endParaRPr lang="en-US" sz="2200" dirty="0">
              <a:latin typeface="Pyidaungsu" panose="020B0502040204020203" pitchFamily="34" charset="0"/>
              <a:cs typeface="Pyidaungsu" panose="020B0502040204020203" pitchFamily="34" charset="0"/>
            </a:endParaRPr>
          </a:p>
        </p:txBody>
      </p:sp>
    </p:spTree>
    <p:extLst>
      <p:ext uri="{BB962C8B-B14F-4D97-AF65-F5344CB8AC3E}">
        <p14:creationId xmlns:p14="http://schemas.microsoft.com/office/powerpoint/2010/main" xmlns="" val="4150733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362377"/>
            <a:ext cx="10515600" cy="1034184"/>
          </a:xfrm>
        </p:spPr>
        <p:txBody>
          <a:bodyPr>
            <a:normAutofit/>
          </a:bodyPr>
          <a:lstStyle/>
          <a:p>
            <a:pPr algn="ctr"/>
            <a:r>
              <a:rPr lang="en-US" sz="2800" b="1" dirty="0">
                <a:solidFill>
                  <a:srgbClr val="002060"/>
                </a:solidFill>
                <a:latin typeface="Pyidaungsu" panose="020B0502040204020203" pitchFamily="34" charset="0"/>
                <a:cs typeface="Pyidaungsu" panose="020B0502040204020203" pitchFamily="34" charset="0"/>
              </a:rPr>
              <a:t>C</a:t>
            </a:r>
            <a:r>
              <a:rPr lang="en-US" sz="2800" b="1" dirty="0" smtClean="0">
                <a:solidFill>
                  <a:srgbClr val="002060"/>
                </a:solidFill>
                <a:latin typeface="Pyidaungsu" panose="020B0502040204020203" pitchFamily="34" charset="0"/>
                <a:cs typeface="Pyidaungsu" panose="020B0502040204020203" pitchFamily="34" charset="0"/>
              </a:rPr>
              <a:t>ountermeasures</a:t>
            </a:r>
            <a:endParaRPr lang="en-US" sz="2800" b="1" dirty="0">
              <a:solidFill>
                <a:srgbClr val="002060"/>
              </a:solidFill>
              <a:latin typeface="Pyidaungsu" panose="020B0502040204020203" pitchFamily="34" charset="0"/>
              <a:cs typeface="Pyidaungsu" panose="020B0502040204020203" pitchFamily="34" charset="0"/>
            </a:endParaRPr>
          </a:p>
        </p:txBody>
      </p:sp>
      <p:sp>
        <p:nvSpPr>
          <p:cNvPr id="5" name="Content Placeholder 4"/>
          <p:cNvSpPr>
            <a:spLocks noGrp="1"/>
          </p:cNvSpPr>
          <p:nvPr>
            <p:ph idx="1"/>
          </p:nvPr>
        </p:nvSpPr>
        <p:spPr>
          <a:xfrm>
            <a:off x="357187" y="1114426"/>
            <a:ext cx="11672068" cy="5229225"/>
          </a:xfrm>
        </p:spPr>
        <p:txBody>
          <a:bodyPr>
            <a:noAutofit/>
          </a:bodyPr>
          <a:lstStyle/>
          <a:p>
            <a:pPr algn="just">
              <a:lnSpc>
                <a:spcPct val="150000"/>
              </a:lnSpc>
            </a:pPr>
            <a:r>
              <a:rPr lang="en-US" sz="2200" dirty="0" smtClean="0">
                <a:latin typeface="Pyidaungsu" panose="020B0502040204020203" pitchFamily="34" charset="0"/>
                <a:cs typeface="Pyidaungsu" panose="020B0502040204020203" pitchFamily="34" charset="0"/>
              </a:rPr>
              <a:t>	</a:t>
            </a:r>
            <a:r>
              <a:rPr lang="my-MM" sz="2200" dirty="0">
                <a:latin typeface="Pyidaungsu" panose="020B0502040204020203" pitchFamily="34" charset="0"/>
                <a:cs typeface="Pyidaungsu" panose="020B0502040204020203" pitchFamily="34" charset="0"/>
              </a:rPr>
              <a:t>စာရင်းသတ်မှတ်ခြင်းခံရသည့်နိုင်ငံများသို့ ငွေရေးကြေးရေးအဖွဲ့အစည်းများ</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က</a:t>
            </a:r>
            <a:r>
              <a:rPr lang="my-MM" sz="2200" dirty="0">
                <a:latin typeface="Pyidaungsu" panose="020B0502040204020203" pitchFamily="34" charset="0"/>
                <a:cs typeface="Pyidaungsu" panose="020B0502040204020203" pitchFamily="34" charset="0"/>
              </a:rPr>
              <a:t>ိုယ်စားလှယ</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ရ</a:t>
            </a:r>
            <a:r>
              <a:rPr lang="my-MM" sz="2200" dirty="0">
                <a:latin typeface="Pyidaungsu" panose="020B0502040204020203" pitchFamily="34" charset="0"/>
                <a:cs typeface="Pyidaungsu" panose="020B0502040204020203" pitchFamily="34" charset="0"/>
              </a:rPr>
              <a:t>ုံးခွဲများ၊ လုပ်ငန်းခွဲများ သို့မဟုတ် လက်အောက်ခံ လုပ်ငန်းမ</a:t>
            </a:r>
            <a:r>
              <a:rPr lang="my-MM" sz="2200" dirty="0" smtClean="0">
                <a:latin typeface="Pyidaungsu" panose="020B0502040204020203" pitchFamily="34" charset="0"/>
                <a:cs typeface="Pyidaungsu" panose="020B0502040204020203" pitchFamily="34" charset="0"/>
              </a:rPr>
              <a:t>ျားအ</a:t>
            </a:r>
            <a:r>
              <a:rPr lang="my-MM" sz="2200" dirty="0">
                <a:latin typeface="Pyidaungsu" panose="020B0502040204020203" pitchFamily="34" charset="0"/>
                <a:cs typeface="Pyidaungsu" panose="020B0502040204020203" pitchFamily="34" charset="0"/>
              </a:rPr>
              <a:t>ား ဖွဲ့စည်းတည်ထောင်ခြင်းကို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တ</a:t>
            </a:r>
            <a:r>
              <a:rPr lang="my-MM" sz="2200" dirty="0">
                <a:latin typeface="Pyidaungsu" panose="020B0502040204020203" pitchFamily="34" charset="0"/>
                <a:cs typeface="Pyidaungsu" panose="020B0502040204020203" pitchFamily="34" charset="0"/>
              </a:rPr>
              <a:t>ားမြစ်ခြင်း သို့မဟုတ် အဆိုပါ ငွေရ</a:t>
            </a:r>
            <a:r>
              <a:rPr lang="my-MM" sz="2200" dirty="0" smtClean="0">
                <a:latin typeface="Pyidaungsu" panose="020B0502040204020203" pitchFamily="34" charset="0"/>
                <a:cs typeface="Pyidaungsu" panose="020B0502040204020203" pitchFamily="34" charset="0"/>
              </a:rPr>
              <a:t>ေးက</a:t>
            </a:r>
            <a:r>
              <a:rPr lang="my-MM" sz="2200" dirty="0">
                <a:latin typeface="Pyidaungsu" panose="020B0502040204020203" pitchFamily="34" charset="0"/>
                <a:cs typeface="Pyidaungsu" panose="020B0502040204020203" pitchFamily="34" charset="0"/>
              </a:rPr>
              <a:t>ြေးရေးအဖွဲ့အစည</a:t>
            </a:r>
            <a:r>
              <a:rPr lang="my-MM" sz="2200" dirty="0" smtClean="0">
                <a:latin typeface="Pyidaungsu" panose="020B0502040204020203" pitchFamily="34" charset="0"/>
                <a:cs typeface="Pyidaungsu" panose="020B0502040204020203" pitchFamily="34" charset="0"/>
              </a:rPr>
              <a:t>်းရ</a:t>
            </a:r>
            <a:r>
              <a:rPr lang="my-MM" sz="2200" dirty="0">
                <a:latin typeface="Pyidaungsu" panose="020B0502040204020203" pitchFamily="34" charset="0"/>
                <a:cs typeface="Pyidaungsu" panose="020B0502040204020203" pitchFamily="34" charset="0"/>
              </a:rPr>
              <a:t>ှိသည့် နိုင်ငံသည် လုံလောက်သည့်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င</a:t>
            </a:r>
            <a:r>
              <a:rPr lang="my-MM" sz="2200" dirty="0">
                <a:latin typeface="Pyidaungsu" panose="020B0502040204020203" pitchFamily="34" charset="0"/>
                <a:cs typeface="Pyidaungsu" panose="020B0502040204020203" pitchFamily="34" charset="0"/>
              </a:rPr>
              <a:t>ွေကြေးခဝါချမှုနှင့် </a:t>
            </a:r>
            <a:r>
              <a:rPr lang="my-MM" sz="2200" dirty="0" smtClean="0">
                <a:latin typeface="Pyidaungsu" panose="020B0502040204020203" pitchFamily="34" charset="0"/>
                <a:cs typeface="Pyidaungsu" panose="020B0502040204020203" pitchFamily="34" charset="0"/>
              </a:rPr>
              <a:t>အက</a:t>
            </a:r>
            <a:r>
              <a:rPr lang="my-MM" sz="2200" dirty="0">
                <a:latin typeface="Pyidaungsu" panose="020B0502040204020203" pitchFamily="34" charset="0"/>
                <a:cs typeface="Pyidaungsu" panose="020B0502040204020203" pitchFamily="34" charset="0"/>
              </a:rPr>
              <a:t>ြမ်းဖက်မှုကို ငွေကြေးထောက်ပံ့ခြင</a:t>
            </a:r>
            <a:r>
              <a:rPr lang="my-MM" sz="2200" dirty="0" smtClean="0">
                <a:latin typeface="Pyidaungsu" panose="020B0502040204020203" pitchFamily="34" charset="0"/>
                <a:cs typeface="Pyidaungsu" panose="020B0502040204020203" pitchFamily="34" charset="0"/>
              </a:rPr>
              <a:t>်းတ</a:t>
            </a:r>
            <a:r>
              <a:rPr lang="my-MM" sz="2200" dirty="0">
                <a:latin typeface="Pyidaungsu" panose="020B0502040204020203" pitchFamily="34" charset="0"/>
                <a:cs typeface="Pyidaungsu" panose="020B0502040204020203" pitchFamily="34" charset="0"/>
              </a:rPr>
              <a:t>ိုက်ဖျက်ရေး  (</a:t>
            </a:r>
            <a:r>
              <a:rPr lang="en-US" sz="2200" dirty="0">
                <a:latin typeface="Pyidaungsu" panose="020B0502040204020203" pitchFamily="34" charset="0"/>
                <a:cs typeface="Pyidaungsu" panose="020B0502040204020203" pitchFamily="34" charset="0"/>
              </a:rPr>
              <a:t>AML/CFT ) </a:t>
            </a:r>
            <a:r>
              <a:rPr lang="my-MM" sz="2200" dirty="0">
                <a:latin typeface="Pyidaungsu" panose="020B0502040204020203" pitchFamily="34" charset="0"/>
                <a:cs typeface="Pyidaungsu" panose="020B0502040204020203" pitchFamily="34" charset="0"/>
              </a:rPr>
              <a:t>စနစ် 		မရှိသည့် နိုင်ငံဖြစ်သည့် ဆိုသည့်အချက်ကို ထည့်သွင်းစဉ်းစားခြင်း၊</a:t>
            </a:r>
          </a:p>
          <a:p>
            <a:pPr algn="just">
              <a:lnSpc>
                <a:spcPct val="150000"/>
              </a:lnSpc>
            </a:pPr>
            <a:r>
              <a:rPr lang="my-MM"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အဆ</a:t>
            </a:r>
            <a:r>
              <a:rPr lang="my-MM" sz="2200" dirty="0">
                <a:latin typeface="Pyidaungsu" panose="020B0502040204020203" pitchFamily="34" charset="0"/>
                <a:cs typeface="Pyidaungsu" panose="020B0502040204020203" pitchFamily="34" charset="0"/>
              </a:rPr>
              <a:t>ိုပါနိုင်ငံများမှ လူပုဂ္ဂိုလ်များ သို့မဟုတ် အတည်ပြုဖော်ထုတ်ထားသည့် 	</a:t>
            </a:r>
            <a:r>
              <a:rPr lang="my-MM" sz="2200" dirty="0" smtClean="0">
                <a:latin typeface="Pyidaungsu" panose="020B0502040204020203" pitchFamily="34" charset="0"/>
                <a:cs typeface="Pyidaungsu" panose="020B0502040204020203" pitchFamily="34" charset="0"/>
              </a:rPr>
              <a:t>န</a:t>
            </a:r>
            <a:r>
              <a:rPr lang="my-MM" sz="2200" dirty="0">
                <a:latin typeface="Pyidaungsu" panose="020B0502040204020203" pitchFamily="34" charset="0"/>
                <a:cs typeface="Pyidaungsu" panose="020B0502040204020203" pitchFamily="34" charset="0"/>
              </a:rPr>
              <a:t>ိုင်ငံများနှင့် စီးပ</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ဆက</a:t>
            </a:r>
            <a:r>
              <a:rPr lang="my-MM" sz="2200" dirty="0">
                <a:latin typeface="Pyidaungsu" panose="020B0502040204020203" pitchFamily="34" charset="0"/>
                <a:cs typeface="Pyidaungsu" panose="020B0502040204020203" pitchFamily="34" charset="0"/>
              </a:rPr>
              <a:t>်ဆံဆောင်ရွက်ခြင်း သို့မဟုတ် ငွေကြေးလွှဲပြောင</a:t>
            </a:r>
            <a:r>
              <a:rPr lang="my-MM" sz="2200" dirty="0" smtClean="0">
                <a:latin typeface="Pyidaungsu" panose="020B0502040204020203" pitchFamily="34" charset="0"/>
                <a:cs typeface="Pyidaungsu" panose="020B0502040204020203" pitchFamily="34" charset="0"/>
              </a:rPr>
              <a:t>်းဆ</a:t>
            </a:r>
            <a:r>
              <a:rPr lang="my-MM" sz="2200" dirty="0">
                <a:latin typeface="Pyidaungsu" panose="020B0502040204020203" pitchFamily="34" charset="0"/>
                <a:cs typeface="Pyidaungsu" panose="020B0502040204020203" pitchFamily="34" charset="0"/>
              </a:rPr>
              <a:t>ောင်ရွက်ခြင်းကို ကန့်သတ်ခြင်း၊ </a:t>
            </a:r>
          </a:p>
          <a:p>
            <a:pPr algn="just">
              <a:lnSpc>
                <a:spcPct val="150000"/>
              </a:lnSpc>
            </a:pPr>
            <a:r>
              <a:rPr lang="my-MM"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င</a:t>
            </a:r>
            <a:r>
              <a:rPr lang="my-MM" sz="2200" dirty="0">
                <a:latin typeface="Pyidaungsu" panose="020B0502040204020203" pitchFamily="34" charset="0"/>
                <a:cs typeface="Pyidaungsu" panose="020B0502040204020203" pitchFamily="34" charset="0"/>
              </a:rPr>
              <a:t>ွေရေးကြေးရေးအဖွဲ့အစည်းများအနေဖြင့် ဆက်သွယ်ဆောင်ရွက်သူ အပေါ် 		အလေးထ</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စ</a:t>
            </a:r>
            <a:r>
              <a:rPr lang="my-MM" sz="2200" dirty="0">
                <a:latin typeface="Pyidaungsu" panose="020B0502040204020203" pitchFamily="34" charset="0"/>
                <a:cs typeface="Pyidaungsu" panose="020B0502040204020203" pitchFamily="34" charset="0"/>
              </a:rPr>
              <a:t>ိစစ်ခြင်း(</a:t>
            </a:r>
            <a:r>
              <a:rPr lang="en-US" sz="2200" dirty="0">
                <a:latin typeface="Pyidaungsu" panose="020B0502040204020203" pitchFamily="34" charset="0"/>
                <a:cs typeface="Pyidaungsu" panose="020B0502040204020203" pitchFamily="34" charset="0"/>
              </a:rPr>
              <a:t>CDD )</a:t>
            </a:r>
            <a:r>
              <a:rPr lang="my-MM" sz="2200" dirty="0">
                <a:latin typeface="Pyidaungsu" panose="020B0502040204020203" pitchFamily="34" charset="0"/>
                <a:cs typeface="Pyidaungsu" panose="020B0502040204020203" pitchFamily="34" charset="0"/>
              </a:rPr>
              <a:t>လုပ်ငန်းစဉ်၏ အခြေခံအချက်များကို ဆောင်ရွက်ရန</a:t>
            </a:r>
            <a:r>
              <a:rPr lang="my-MM" sz="2200" dirty="0" smtClean="0">
                <a:latin typeface="Pyidaungsu" panose="020B0502040204020203" pitchFamily="34" charset="0"/>
                <a:cs typeface="Pyidaungsu" panose="020B0502040204020203" pitchFamily="34" charset="0"/>
              </a:rPr>
              <a:t>်အတ</a:t>
            </a:r>
            <a:r>
              <a:rPr lang="my-MM" sz="2200" dirty="0">
                <a:latin typeface="Pyidaungsu" panose="020B0502040204020203" pitchFamily="34" charset="0"/>
                <a:cs typeface="Pyidaungsu" panose="020B0502040204020203" pitchFamily="34" charset="0"/>
              </a:rPr>
              <a:t>ွက် အဆိုပါနိုင်ငံများတွင်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တည</a:t>
            </a:r>
            <a:r>
              <a:rPr lang="my-MM" sz="2200" dirty="0">
                <a:latin typeface="Pyidaungsu" panose="020B0502040204020203" pitchFamily="34" charset="0"/>
                <a:cs typeface="Pyidaungsu" panose="020B0502040204020203" pitchFamily="34" charset="0"/>
              </a:rPr>
              <a:t>်ရှိသည့် ကြားခံပုဂ္ဂိုလ် အပေါ် အားထား </a:t>
            </a:r>
            <a:r>
              <a:rPr lang="my-MM" sz="2200" dirty="0" smtClean="0">
                <a:latin typeface="Pyidaungsu" panose="020B0502040204020203" pitchFamily="34" charset="0"/>
                <a:cs typeface="Pyidaungsu" panose="020B0502040204020203" pitchFamily="34" charset="0"/>
              </a:rPr>
              <a:t>ဆ</a:t>
            </a:r>
            <a:r>
              <a:rPr lang="my-MM" sz="2200" dirty="0">
                <a:latin typeface="Pyidaungsu" panose="020B0502040204020203" pitchFamily="34" charset="0"/>
                <a:cs typeface="Pyidaungsu" panose="020B0502040204020203" pitchFamily="34" charset="0"/>
              </a:rPr>
              <a:t>ောင်ရွက်ခြင်းအား တားမြစ်ခြင်း၊ </a:t>
            </a:r>
            <a:endParaRPr lang="en-US" sz="2200" dirty="0" smtClean="0">
              <a:latin typeface="Pyidaungsu" panose="020B0502040204020203" pitchFamily="34" charset="0"/>
              <a:cs typeface="Pyidaungsu" panose="020B0502040204020203" pitchFamily="34" charset="0"/>
            </a:endParaRPr>
          </a:p>
          <a:p>
            <a:pPr marL="857250" indent="-685800">
              <a:lnSpc>
                <a:spcPct val="150000"/>
              </a:lnSpc>
              <a:buFont typeface="Wingdings" panose="05000000000000000000" pitchFamily="2" charset="2"/>
              <a:buChar char="v"/>
            </a:pPr>
            <a:endParaRPr lang="en-US" sz="2200" dirty="0">
              <a:latin typeface="Pyidaungsu" panose="020B0502040204020203" pitchFamily="34" charset="0"/>
              <a:cs typeface="Pyidaungsu" panose="020B0502040204020203" pitchFamily="34" charset="0"/>
            </a:endParaRPr>
          </a:p>
          <a:p>
            <a:pPr>
              <a:lnSpc>
                <a:spcPct val="150000"/>
              </a:lnSpc>
            </a:pPr>
            <a:endParaRPr lang="en-US" sz="2200" dirty="0">
              <a:latin typeface="Pyidaungsu" panose="020B0502040204020203" pitchFamily="34" charset="0"/>
              <a:cs typeface="Pyidaungsu" panose="020B0502040204020203" pitchFamily="34" charset="0"/>
            </a:endParaRPr>
          </a:p>
        </p:txBody>
      </p:sp>
    </p:spTree>
    <p:extLst>
      <p:ext uri="{BB962C8B-B14F-4D97-AF65-F5344CB8AC3E}">
        <p14:creationId xmlns:p14="http://schemas.microsoft.com/office/powerpoint/2010/main" xmlns="" val="1269086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362377"/>
            <a:ext cx="10515600" cy="1034184"/>
          </a:xfrm>
        </p:spPr>
        <p:txBody>
          <a:bodyPr>
            <a:normAutofit/>
          </a:bodyPr>
          <a:lstStyle/>
          <a:p>
            <a:pPr algn="ctr"/>
            <a:r>
              <a:rPr lang="en-US" sz="2800" b="1" dirty="0">
                <a:solidFill>
                  <a:srgbClr val="002060"/>
                </a:solidFill>
                <a:latin typeface="Pyidaungsu" panose="020B0502040204020203" pitchFamily="34" charset="0"/>
                <a:cs typeface="Pyidaungsu" panose="020B0502040204020203" pitchFamily="34" charset="0"/>
              </a:rPr>
              <a:t>C</a:t>
            </a:r>
            <a:r>
              <a:rPr lang="en-US" sz="2800" b="1" dirty="0" smtClean="0">
                <a:solidFill>
                  <a:srgbClr val="002060"/>
                </a:solidFill>
                <a:latin typeface="Pyidaungsu" panose="020B0502040204020203" pitchFamily="34" charset="0"/>
                <a:cs typeface="Pyidaungsu" panose="020B0502040204020203" pitchFamily="34" charset="0"/>
              </a:rPr>
              <a:t>ountermeasures</a:t>
            </a:r>
            <a:endParaRPr lang="en-US" sz="2800" b="1" dirty="0">
              <a:solidFill>
                <a:srgbClr val="002060"/>
              </a:solidFill>
              <a:latin typeface="Pyidaungsu" panose="020B0502040204020203" pitchFamily="34" charset="0"/>
              <a:cs typeface="Pyidaungsu" panose="020B0502040204020203" pitchFamily="34" charset="0"/>
            </a:endParaRPr>
          </a:p>
        </p:txBody>
      </p:sp>
      <p:sp>
        <p:nvSpPr>
          <p:cNvPr id="5" name="Content Placeholder 4"/>
          <p:cNvSpPr>
            <a:spLocks noGrp="1"/>
          </p:cNvSpPr>
          <p:nvPr>
            <p:ph idx="1"/>
          </p:nvPr>
        </p:nvSpPr>
        <p:spPr>
          <a:xfrm>
            <a:off x="357187" y="1114426"/>
            <a:ext cx="11672068" cy="5229225"/>
          </a:xfrm>
        </p:spPr>
        <p:txBody>
          <a:bodyPr>
            <a:noAutofit/>
          </a:bodyPr>
          <a:lstStyle/>
          <a:p>
            <a:pPr algn="just">
              <a:lnSpc>
                <a:spcPct val="150000"/>
              </a:lnSpc>
            </a:pPr>
            <a:r>
              <a:rPr lang="en-US" sz="2200" dirty="0" smtClean="0">
                <a:latin typeface="Pyidaungsu" panose="020B0502040204020203" pitchFamily="34" charset="0"/>
                <a:cs typeface="Pyidaungsu" panose="020B0502040204020203" pitchFamily="34" charset="0"/>
              </a:rPr>
              <a:t>	</a:t>
            </a:r>
            <a:r>
              <a:rPr lang="my-MM" sz="2200" dirty="0">
                <a:latin typeface="Pyidaungsu" panose="020B0502040204020203" pitchFamily="34" charset="0"/>
                <a:cs typeface="Pyidaungsu" panose="020B0502040204020203" pitchFamily="34" charset="0"/>
              </a:rPr>
              <a:t>ငွေရေးကြေးရေးအဖွဲ့အစည်းများအနေဖြင့် ပြန်လည်သုံးသပ်ခြင်း နှင့် ပြင်ဆင် 	</a:t>
            </a:r>
            <a:r>
              <a:rPr lang="my-MM" sz="2200" dirty="0" smtClean="0">
                <a:latin typeface="Pyidaungsu" panose="020B0502040204020203" pitchFamily="34" charset="0"/>
                <a:cs typeface="Pyidaungsu" panose="020B0502040204020203" pitchFamily="34" charset="0"/>
              </a:rPr>
              <a:t>ဖ</a:t>
            </a:r>
            <a:r>
              <a:rPr lang="my-MM" sz="2200" dirty="0">
                <a:latin typeface="Pyidaungsu" panose="020B0502040204020203" pitchFamily="34" charset="0"/>
                <a:cs typeface="Pyidaungsu" panose="020B0502040204020203" pitchFamily="34" charset="0"/>
              </a:rPr>
              <a:t>ြည့်စွက်ရန်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လ</a:t>
            </a:r>
            <a:r>
              <a:rPr lang="my-MM" sz="2200" dirty="0">
                <a:latin typeface="Pyidaungsu" panose="020B0502040204020203" pitchFamily="34" charset="0"/>
                <a:cs typeface="Pyidaungsu" panose="020B0502040204020203" pitchFamily="34" charset="0"/>
              </a:rPr>
              <a:t>ိုအပ်ခြင်း သို့မဟုတ် အဆိုပါနိုင်ငံများရှိ ငွေရေးကြေးရေး အဖ</a:t>
            </a:r>
            <a:r>
              <a:rPr lang="my-MM" sz="2200" dirty="0" smtClean="0">
                <a:latin typeface="Pyidaungsu" panose="020B0502040204020203" pitchFamily="34" charset="0"/>
                <a:cs typeface="Pyidaungsu" panose="020B0502040204020203" pitchFamily="34" charset="0"/>
              </a:rPr>
              <a:t>ွဲ့အစည</a:t>
            </a:r>
            <a:r>
              <a:rPr lang="my-MM" sz="2200" dirty="0">
                <a:latin typeface="Pyidaungsu" panose="020B0502040204020203" pitchFamily="34" charset="0"/>
                <a:cs typeface="Pyidaungsu" panose="020B0502040204020203" pitchFamily="34" charset="0"/>
              </a:rPr>
              <a:t>်းများနှင့် အဆက</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အသ</a:t>
            </a:r>
            <a:r>
              <a:rPr lang="my-MM" sz="2200" dirty="0">
                <a:latin typeface="Pyidaungsu" panose="020B0502040204020203" pitchFamily="34" charset="0"/>
                <a:cs typeface="Pyidaungsu" panose="020B0502040204020203" pitchFamily="34" charset="0"/>
              </a:rPr>
              <a:t>ွယ်များအား လိုအပ်ပါက ရပ်စဲခြင်း၊</a:t>
            </a:r>
          </a:p>
          <a:p>
            <a:pPr algn="just">
              <a:lnSpc>
                <a:spcPct val="150000"/>
              </a:lnSpc>
            </a:pPr>
            <a:r>
              <a:rPr lang="my-MM"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က</a:t>
            </a:r>
            <a:r>
              <a:rPr lang="my-MM" sz="2200" dirty="0">
                <a:latin typeface="Pyidaungsu" panose="020B0502040204020203" pitchFamily="34" charset="0"/>
                <a:cs typeface="Pyidaungsu" panose="020B0502040204020203" pitchFamily="34" charset="0"/>
              </a:rPr>
              <a:t>ြီးကြပ်စစ်ဆေးခြင်းအား တိုးမြှင့်ဆောင်ရွက်ရန် လိုအပ်ခြင်း နှင့်/ သို့မဟုတ် </a:t>
            </a:r>
            <a:r>
              <a:rPr lang="my-MM" sz="2200" dirty="0" smtClean="0">
                <a:latin typeface="Pyidaungsu" panose="020B0502040204020203" pitchFamily="34" charset="0"/>
                <a:cs typeface="Pyidaungsu" panose="020B0502040204020203" pitchFamily="34" charset="0"/>
              </a:rPr>
              <a:t>အဆ</a:t>
            </a:r>
            <a:r>
              <a:rPr lang="my-MM" sz="2200" dirty="0">
                <a:latin typeface="Pyidaungsu" panose="020B0502040204020203" pitchFamily="34" charset="0"/>
                <a:cs typeface="Pyidaungsu" panose="020B0502040204020203" pitchFamily="34" charset="0"/>
              </a:rPr>
              <a:t>ိုပါနိုင်ငံမ</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တ</a:t>
            </a:r>
            <a:r>
              <a:rPr lang="my-MM" sz="2200" dirty="0">
                <a:latin typeface="Pyidaungsu" panose="020B0502040204020203" pitchFamily="34" charset="0"/>
                <a:cs typeface="Pyidaungsu" panose="020B0502040204020203" pitchFamily="34" charset="0"/>
              </a:rPr>
              <a:t>ွင</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အခ</a:t>
            </a:r>
            <a:r>
              <a:rPr lang="my-MM" sz="2200" dirty="0">
                <a:latin typeface="Pyidaungsu" panose="020B0502040204020203" pitchFamily="34" charset="0"/>
                <a:cs typeface="Pyidaungsu" panose="020B0502040204020203" pitchFamily="34" charset="0"/>
              </a:rPr>
              <a:t>ြေစိုက်သည့်ငွေရေးကြေးရေးအဖွဲ့အစည်း၏လက်အောက်ခ</a:t>
            </a:r>
            <a:r>
              <a:rPr lang="my-MM" sz="2200" dirty="0" smtClean="0">
                <a:latin typeface="Pyidaungsu" panose="020B0502040204020203" pitchFamily="34" charset="0"/>
                <a:cs typeface="Pyidaungsu" panose="020B0502040204020203" pitchFamily="34" charset="0"/>
              </a:rPr>
              <a:t>ံလ</a:t>
            </a:r>
            <a:r>
              <a:rPr lang="my-MM" sz="2200" dirty="0">
                <a:latin typeface="Pyidaungsu" panose="020B0502040204020203" pitchFamily="34" charset="0"/>
                <a:cs typeface="Pyidaungsu" panose="020B0502040204020203" pitchFamily="34" charset="0"/>
              </a:rPr>
              <a:t>ုပ်ငန်းများနှင့် လုပ်ငန်းခွဲမ</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အတ</a:t>
            </a:r>
            <a:r>
              <a:rPr lang="my-MM" sz="2200" dirty="0">
                <a:latin typeface="Pyidaungsu" panose="020B0502040204020203" pitchFamily="34" charset="0"/>
                <a:cs typeface="Pyidaungsu" panose="020B0502040204020203" pitchFamily="34" charset="0"/>
              </a:rPr>
              <a:t>ွက် ပြင်ပစာရင်းစစ်များ လိုအပ်ခြင်း၊ 	</a:t>
            </a:r>
          </a:p>
          <a:p>
            <a:pPr algn="just">
              <a:lnSpc>
                <a:spcPct val="150000"/>
              </a:lnSpc>
            </a:pPr>
            <a:r>
              <a:rPr lang="my-MM"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အဆ</a:t>
            </a:r>
            <a:r>
              <a:rPr lang="my-MM" sz="2200" dirty="0">
                <a:latin typeface="Pyidaungsu" panose="020B0502040204020203" pitchFamily="34" charset="0"/>
                <a:cs typeface="Pyidaungsu" panose="020B0502040204020203" pitchFamily="34" charset="0"/>
              </a:rPr>
              <a:t>ိုပါနိုင်ငံများတွင် အခြေစိုက်သည့် လက်အောက်ခံလုပ်ငန်းများနှင့် လုပ်ငန</a:t>
            </a:r>
            <a:r>
              <a:rPr lang="my-MM" sz="2200" dirty="0" smtClean="0">
                <a:latin typeface="Pyidaungsu" panose="020B0502040204020203" pitchFamily="34" charset="0"/>
                <a:cs typeface="Pyidaungsu" panose="020B0502040204020203" pitchFamily="34" charset="0"/>
              </a:rPr>
              <a:t>်းခ</a:t>
            </a:r>
            <a:r>
              <a:rPr lang="my-MM" sz="2200" dirty="0">
                <a:latin typeface="Pyidaungsu" panose="020B0502040204020203" pitchFamily="34" charset="0"/>
                <a:cs typeface="Pyidaungsu" panose="020B0502040204020203" pitchFamily="34" charset="0"/>
              </a:rPr>
              <a:t>ွဲများရှိသည့်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င</a:t>
            </a:r>
            <a:r>
              <a:rPr lang="my-MM" sz="2200" dirty="0">
                <a:latin typeface="Pyidaungsu" panose="020B0502040204020203" pitchFamily="34" charset="0"/>
                <a:cs typeface="Pyidaungsu" panose="020B0502040204020203" pitchFamily="34" charset="0"/>
              </a:rPr>
              <a:t>ွေရ</a:t>
            </a:r>
            <a:r>
              <a:rPr lang="my-MM" sz="2200" dirty="0" smtClean="0">
                <a:latin typeface="Pyidaungsu" panose="020B0502040204020203" pitchFamily="34" charset="0"/>
                <a:cs typeface="Pyidaungsu" panose="020B0502040204020203" pitchFamily="34" charset="0"/>
              </a:rPr>
              <a:t>ေးက</a:t>
            </a:r>
            <a:r>
              <a:rPr lang="my-MM" sz="2200" dirty="0">
                <a:latin typeface="Pyidaungsu" panose="020B0502040204020203" pitchFamily="34" charset="0"/>
                <a:cs typeface="Pyidaungsu" panose="020B0502040204020203" pitchFamily="34" charset="0"/>
              </a:rPr>
              <a:t>ြေးရေးအုပ်စုများအတွက်  ပြင်ပစာရင်းစစ်များ တိုးမြှင</a:t>
            </a:r>
            <a:r>
              <a:rPr lang="my-MM" sz="2200" dirty="0" smtClean="0">
                <a:latin typeface="Pyidaungsu" panose="020B0502040204020203" pitchFamily="34" charset="0"/>
                <a:cs typeface="Pyidaungsu" panose="020B0502040204020203" pitchFamily="34" charset="0"/>
              </a:rPr>
              <a:t>့်ဆ</a:t>
            </a:r>
            <a:r>
              <a:rPr lang="my-MM" sz="2200" dirty="0">
                <a:latin typeface="Pyidaungsu" panose="020B0502040204020203" pitchFamily="34" charset="0"/>
                <a:cs typeface="Pyidaungsu" panose="020B0502040204020203" pitchFamily="34" charset="0"/>
              </a:rPr>
              <a:t>ောင်ရွက်ရန် လိုအပ်ခြင်း၊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အခ</a:t>
            </a:r>
            <a:r>
              <a:rPr lang="my-MM" sz="2200" dirty="0">
                <a:latin typeface="Pyidaungsu" panose="020B0502040204020203" pitchFamily="34" charset="0"/>
                <a:cs typeface="Pyidaungsu" panose="020B0502040204020203" pitchFamily="34" charset="0"/>
              </a:rPr>
              <a:t>ြားနိုင်ငံများ၏ </a:t>
            </a:r>
            <a:r>
              <a:rPr lang="en-US" sz="2200" dirty="0">
                <a:latin typeface="Pyidaungsu" panose="020B0502040204020203" pitchFamily="34" charset="0"/>
                <a:cs typeface="Pyidaungsu" panose="020B0502040204020203" pitchFamily="34" charset="0"/>
              </a:rPr>
              <a:t>AML/CFT </a:t>
            </a:r>
            <a:r>
              <a:rPr lang="my-MM" sz="2200" dirty="0">
                <a:latin typeface="Pyidaungsu" panose="020B0502040204020203" pitchFamily="34" charset="0"/>
                <a:cs typeface="Pyidaungsu" panose="020B0502040204020203" pitchFamily="34" charset="0"/>
              </a:rPr>
              <a:t>စနစ်များတွင</a:t>
            </a:r>
            <a:r>
              <a:rPr lang="my-MM" sz="2200" dirty="0" smtClean="0">
                <a:latin typeface="Pyidaungsu" panose="020B0502040204020203" pitchFamily="34" charset="0"/>
                <a:cs typeface="Pyidaungsu" panose="020B0502040204020203" pitchFamily="34" charset="0"/>
              </a:rPr>
              <a:t>်အ</a:t>
            </a:r>
            <a:r>
              <a:rPr lang="my-MM" sz="2200" dirty="0">
                <a:latin typeface="Pyidaungsu" panose="020B0502040204020203" pitchFamily="34" charset="0"/>
                <a:cs typeface="Pyidaungsu" panose="020B0502040204020203" pitchFamily="34" charset="0"/>
              </a:rPr>
              <a:t>ားနည်းချက်များနှင့်ပတ်သက်</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င</a:t>
            </a:r>
            <a:r>
              <a:rPr lang="my-MM" sz="2200" dirty="0">
                <a:latin typeface="Pyidaungsu" panose="020B0502040204020203" pitchFamily="34" charset="0"/>
                <a:cs typeface="Pyidaungsu" panose="020B0502040204020203" pitchFamily="34" charset="0"/>
              </a:rPr>
              <a:t>ွေက</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အဖွဲ့</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အစည</a:t>
            </a:r>
            <a:r>
              <a:rPr lang="my-MM" sz="2200" dirty="0">
                <a:latin typeface="Pyidaungsu" panose="020B0502040204020203" pitchFamily="34" charset="0"/>
                <a:cs typeface="Pyidaungsu" panose="020B0502040204020203" pitchFamily="34" charset="0"/>
              </a:rPr>
              <a:t>်းမ</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a:t>
            </a:r>
            <a:r>
              <a:rPr lang="my-MM" sz="2200" dirty="0">
                <a:latin typeface="Pyidaungsu" panose="020B0502040204020203" pitchFamily="34" charset="0"/>
                <a:cs typeface="Pyidaungsu" panose="020B0502040204020203" pitchFamily="34" charset="0"/>
              </a:rPr>
              <a:t>ား အကြံပြုနိုင် </a:t>
            </a:r>
            <a:r>
              <a:rPr lang="my-MM" sz="2200" dirty="0" smtClean="0">
                <a:latin typeface="Pyidaungsu" panose="020B0502040204020203" pitchFamily="34" charset="0"/>
                <a:cs typeface="Pyidaungsu" panose="020B0502040204020203" pitchFamily="34" charset="0"/>
              </a:rPr>
              <a:t>စ</a:t>
            </a:r>
            <a:r>
              <a:rPr lang="my-MM" sz="2200" dirty="0">
                <a:latin typeface="Pyidaungsu" panose="020B0502040204020203" pitchFamily="34" charset="0"/>
                <a:cs typeface="Pyidaungsu" panose="020B0502040204020203" pitchFamily="34" charset="0"/>
              </a:rPr>
              <a:t>ေရန်အတွက် ထိရောက်သောအစီအမံများ ဆောင်ရွက်ထားရမည်။</a:t>
            </a:r>
          </a:p>
          <a:p>
            <a:pPr algn="just">
              <a:lnSpc>
                <a:spcPct val="150000"/>
              </a:lnSpc>
            </a:pPr>
            <a:endParaRPr lang="en-US" sz="2200" dirty="0" smtClean="0">
              <a:latin typeface="Pyidaungsu" panose="020B0502040204020203" pitchFamily="34" charset="0"/>
              <a:cs typeface="Pyidaungsu" panose="020B0502040204020203" pitchFamily="34" charset="0"/>
            </a:endParaRPr>
          </a:p>
          <a:p>
            <a:pPr marL="857250" indent="-685800">
              <a:lnSpc>
                <a:spcPct val="150000"/>
              </a:lnSpc>
              <a:buFont typeface="Wingdings" panose="05000000000000000000" pitchFamily="2" charset="2"/>
              <a:buChar char="v"/>
            </a:pPr>
            <a:endParaRPr lang="en-US" sz="2200" dirty="0">
              <a:latin typeface="Pyidaungsu" panose="020B0502040204020203" pitchFamily="34" charset="0"/>
              <a:cs typeface="Pyidaungsu" panose="020B0502040204020203" pitchFamily="34" charset="0"/>
            </a:endParaRPr>
          </a:p>
          <a:p>
            <a:pPr>
              <a:lnSpc>
                <a:spcPct val="150000"/>
              </a:lnSpc>
            </a:pPr>
            <a:endParaRPr lang="en-US" sz="2200" dirty="0">
              <a:latin typeface="Pyidaungsu" panose="020B0502040204020203" pitchFamily="34" charset="0"/>
              <a:cs typeface="Pyidaungsu" panose="020B0502040204020203" pitchFamily="34" charset="0"/>
            </a:endParaRPr>
          </a:p>
        </p:txBody>
      </p:sp>
    </p:spTree>
    <p:extLst>
      <p:ext uri="{BB962C8B-B14F-4D97-AF65-F5344CB8AC3E}">
        <p14:creationId xmlns:p14="http://schemas.microsoft.com/office/powerpoint/2010/main" xmlns="" val="4202936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148058"/>
            <a:ext cx="10515600" cy="1034184"/>
          </a:xfrm>
        </p:spPr>
        <p:txBody>
          <a:bodyPr>
            <a:normAutofit/>
          </a:bodyPr>
          <a:lstStyle/>
          <a:p>
            <a:pPr algn="ctr"/>
            <a:r>
              <a:rPr lang="en-US" sz="2800" b="1" dirty="0" smtClean="0">
                <a:latin typeface="Pyidaungsu" panose="020B0502040204020203" pitchFamily="34" charset="0"/>
                <a:cs typeface="Pyidaungsu" panose="020B0502040204020203" pitchFamily="34" charset="0"/>
              </a:rPr>
              <a:t>Apply </a:t>
            </a:r>
            <a:r>
              <a:rPr lang="en-US" sz="2800" b="1" dirty="0">
                <a:latin typeface="Pyidaungsu" panose="020B0502040204020203" pitchFamily="34" charset="0"/>
                <a:cs typeface="Pyidaungsu" panose="020B0502040204020203" pitchFamily="34" charset="0"/>
              </a:rPr>
              <a:t>enhanced due diligence measures</a:t>
            </a:r>
            <a:endParaRPr lang="en-US" sz="2800" b="1" dirty="0">
              <a:solidFill>
                <a:srgbClr val="002060"/>
              </a:solidFill>
              <a:latin typeface="Pyidaungsu" panose="020B0502040204020203" pitchFamily="34" charset="0"/>
              <a:cs typeface="Pyidaungsu" panose="020B0502040204020203" pitchFamily="34" charset="0"/>
            </a:endParaRPr>
          </a:p>
        </p:txBody>
      </p:sp>
      <p:sp>
        <p:nvSpPr>
          <p:cNvPr id="5" name="Content Placeholder 4"/>
          <p:cNvSpPr>
            <a:spLocks noGrp="1"/>
          </p:cNvSpPr>
          <p:nvPr>
            <p:ph idx="1"/>
          </p:nvPr>
        </p:nvSpPr>
        <p:spPr>
          <a:xfrm>
            <a:off x="142868" y="900106"/>
            <a:ext cx="11834812" cy="5743575"/>
          </a:xfrm>
        </p:spPr>
        <p:txBody>
          <a:bodyPr>
            <a:noAutofit/>
          </a:bodyPr>
          <a:lstStyle/>
          <a:p>
            <a:pPr algn="just">
              <a:lnSpc>
                <a:spcPct val="150000"/>
              </a:lnSpc>
            </a:pPr>
            <a:r>
              <a:rPr lang="en-US" sz="2200" dirty="0" smtClean="0">
                <a:latin typeface="Pyidaungsu" panose="020B0502040204020203" pitchFamily="34" charset="0"/>
                <a:cs typeface="Pyidaungsu" panose="020B0502040204020203" pitchFamily="34" charset="0"/>
              </a:rPr>
              <a:t>	</a:t>
            </a:r>
            <a:r>
              <a:rPr lang="my-MM" sz="2200" dirty="0">
                <a:latin typeface="Pyidaungsu" panose="020B0502040204020203" pitchFamily="34" charset="0"/>
                <a:cs typeface="Pyidaungsu" panose="020B0502040204020203" pitchFamily="34" charset="0"/>
              </a:rPr>
              <a:t>ဆက်သွယ်ဆောင်ရွက်သူနှင့်ပတ်သက်သော သတင်းအချက်များအား ထပ်မ</a:t>
            </a:r>
            <a:r>
              <a:rPr lang="my-MM" sz="2200" dirty="0" smtClean="0">
                <a:latin typeface="Pyidaungsu" panose="020B0502040204020203" pitchFamily="34" charset="0"/>
                <a:cs typeface="Pyidaungsu" panose="020B0502040204020203" pitchFamily="34" charset="0"/>
              </a:rPr>
              <a:t>ံရယ</a:t>
            </a:r>
            <a:r>
              <a:rPr lang="my-MM" sz="2200" dirty="0">
                <a:latin typeface="Pyidaungsu" panose="020B0502040204020203" pitchFamily="34" charset="0"/>
                <a:cs typeface="Pyidaungsu" panose="020B0502040204020203" pitchFamily="34" charset="0"/>
              </a:rPr>
              <a:t>ူခြင်း (ဥပမာ</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အလ</a:t>
            </a:r>
            <a:r>
              <a:rPr lang="my-MM" sz="2200" dirty="0">
                <a:latin typeface="Pyidaungsu" panose="020B0502040204020203" pitchFamily="34" charset="0"/>
                <a:cs typeface="Pyidaungsu" panose="020B0502040204020203" pitchFamily="34" charset="0"/>
              </a:rPr>
              <a:t>ုပ</a:t>
            </a:r>
            <a:r>
              <a:rPr lang="my-MM" sz="2200" dirty="0" smtClean="0">
                <a:latin typeface="Pyidaungsu" panose="020B0502040204020203" pitchFamily="34" charset="0"/>
                <a:cs typeface="Pyidaungsu" panose="020B0502040204020203" pitchFamily="34" charset="0"/>
              </a:rPr>
              <a:t>်အက</a:t>
            </a:r>
            <a:r>
              <a:rPr lang="my-MM" sz="2200" dirty="0">
                <a:latin typeface="Pyidaungsu" panose="020B0502040204020203" pitchFamily="34" charset="0"/>
                <a:cs typeface="Pyidaungsu" panose="020B0502040204020203" pitchFamily="34" charset="0"/>
              </a:rPr>
              <a:t>ိုင်၊ပစ္စည်းများပိုင်ဆိုင်မှုအတိုင်းအတာ၊အများပြည်သ</a:t>
            </a:r>
            <a:r>
              <a:rPr lang="my-MM" sz="2200" dirty="0" smtClean="0">
                <a:latin typeface="Pyidaungsu" panose="020B0502040204020203" pitchFamily="34" charset="0"/>
                <a:cs typeface="Pyidaungsu" panose="020B0502040204020203" pitchFamily="34" charset="0"/>
              </a:rPr>
              <a:t>ူအသ</a:t>
            </a:r>
            <a:r>
              <a:rPr lang="my-MM" sz="2200" dirty="0">
                <a:latin typeface="Pyidaungsu" panose="020B0502040204020203" pitchFamily="34" charset="0"/>
                <a:cs typeface="Pyidaungsu" panose="020B0502040204020203" pitchFamily="34" charset="0"/>
              </a:rPr>
              <a:t>ုံးပြုနိုင်သော သတင်းအချက</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အလက</a:t>
            </a:r>
            <a:r>
              <a:rPr lang="my-MM" sz="2200" dirty="0">
                <a:latin typeface="Pyidaungsu" panose="020B0502040204020203" pitchFamily="34" charset="0"/>
                <a:cs typeface="Pyidaungsu" panose="020B0502040204020203" pitchFamily="34" charset="0"/>
              </a:rPr>
              <a:t>်သိုမှီးသည့်စနစ်များမှ ရရှိနိုင်သည့် </a:t>
            </a:r>
            <a:r>
              <a:rPr lang="my-MM" sz="2200" dirty="0" smtClean="0">
                <a:latin typeface="Pyidaungsu" panose="020B0502040204020203" pitchFamily="34" charset="0"/>
                <a:cs typeface="Pyidaungsu" panose="020B0502040204020203" pitchFamily="34" charset="0"/>
              </a:rPr>
              <a:t>သတင</a:t>
            </a:r>
            <a:r>
              <a:rPr lang="my-MM" sz="2200" dirty="0">
                <a:latin typeface="Pyidaungsu" panose="020B0502040204020203" pitchFamily="34" charset="0"/>
                <a:cs typeface="Pyidaungsu" panose="020B0502040204020203" pitchFamily="34" charset="0"/>
              </a:rPr>
              <a:t>်းအချက်များ၊ အင်တာနက်၊ အစရှိသဖြင့်) နှင့်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ဆက</a:t>
            </a:r>
            <a:r>
              <a:rPr lang="my-MM" sz="2200" dirty="0">
                <a:latin typeface="Pyidaungsu" panose="020B0502040204020203" pitchFamily="34" charset="0"/>
                <a:cs typeface="Pyidaungsu" panose="020B0502040204020203" pitchFamily="34" charset="0"/>
              </a:rPr>
              <a:t>်သွယ်ဆောင်ရွက်သူနှင</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အက</a:t>
            </a:r>
            <a:r>
              <a:rPr lang="my-MM" sz="2200" dirty="0">
                <a:latin typeface="Pyidaungsu" panose="020B0502040204020203" pitchFamily="34" charset="0"/>
                <a:cs typeface="Pyidaungsu" panose="020B0502040204020203" pitchFamily="34" charset="0"/>
              </a:rPr>
              <a:t>ျိုးခံစားခွင့်ရှိသူပိုင်ရှင်၏ အတည်ပြုဖော်ထုတ်ထားသည</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အခ</a:t>
            </a:r>
            <a:r>
              <a:rPr lang="my-MM" sz="2200" dirty="0">
                <a:latin typeface="Pyidaungsu" panose="020B0502040204020203" pitchFamily="34" charset="0"/>
                <a:cs typeface="Pyidaungsu" panose="020B0502040204020203" pitchFamily="34" charset="0"/>
              </a:rPr>
              <a:t>ျက</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အလက</a:t>
            </a:r>
            <a:r>
              <a:rPr lang="my-MM" sz="2200" dirty="0">
                <a:latin typeface="Pyidaungsu" panose="020B0502040204020203" pitchFamily="34" charset="0"/>
                <a:cs typeface="Pyidaungsu" panose="020B0502040204020203" pitchFamily="34" charset="0"/>
              </a:rPr>
              <a:t>်များ </a:t>
            </a:r>
            <a:r>
              <a:rPr lang="my-MM" sz="2200" dirty="0" smtClean="0">
                <a:latin typeface="Pyidaungsu" panose="020B0502040204020203" pitchFamily="34" charset="0"/>
                <a:cs typeface="Pyidaungsu" panose="020B0502040204020203" pitchFamily="34" charset="0"/>
              </a:rPr>
              <a:t>အ</a:t>
            </a:r>
            <a:r>
              <a:rPr lang="my-MM" sz="2200" dirty="0">
                <a:latin typeface="Pyidaungsu" panose="020B0502040204020203" pitchFamily="34" charset="0"/>
                <a:cs typeface="Pyidaungsu" panose="020B0502040204020203" pitchFamily="34" charset="0"/>
              </a:rPr>
              <a:t>ား ပုံမှန်ထက်ပို၍ နောက်ဆုံးအခြေအနေနှင့် ကိုက်ညီစေရန် ဆောင်ရွက်ခြင်း</a:t>
            </a:r>
            <a:r>
              <a:rPr lang="my-MM" sz="2200" dirty="0" smtClean="0">
                <a:latin typeface="Pyidaungsu" panose="020B0502040204020203" pitchFamily="34" charset="0"/>
                <a:cs typeface="Pyidaungsu" panose="020B0502040204020203" pitchFamily="34" charset="0"/>
              </a:rPr>
              <a:t>၊</a:t>
            </a:r>
            <a:endParaRPr lang="en-US" sz="2200" dirty="0" smtClean="0">
              <a:latin typeface="Pyidaungsu" panose="020B0502040204020203" pitchFamily="34" charset="0"/>
              <a:cs typeface="Pyidaungsu" panose="020B0502040204020203" pitchFamily="34" charset="0"/>
            </a:endParaRPr>
          </a:p>
          <a:p>
            <a:pPr algn="just">
              <a:lnSpc>
                <a:spcPct val="150000"/>
              </a:lnSpc>
            </a:pP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စ</a:t>
            </a:r>
            <a:r>
              <a:rPr lang="my-MM" sz="2200" dirty="0">
                <a:latin typeface="Pyidaungsu" panose="020B0502040204020203" pitchFamily="34" charset="0"/>
                <a:cs typeface="Pyidaungsu" panose="020B0502040204020203" pitchFamily="34" charset="0"/>
              </a:rPr>
              <a:t>ီးပွားဆက်ဆံဆောင်ရွက်မှု၏ သဘောသဘာဝနှင့်  ရည်ရွယ်ချက်တို့နှင့် ပတ်သက</a:t>
            </a:r>
            <a:r>
              <a:rPr lang="my-MM" sz="2200" dirty="0" smtClean="0">
                <a:latin typeface="Pyidaungsu" panose="020B0502040204020203" pitchFamily="34" charset="0"/>
                <a:cs typeface="Pyidaungsu" panose="020B0502040204020203" pitchFamily="34" charset="0"/>
              </a:rPr>
              <a:t>်သည</a:t>
            </a:r>
            <a:r>
              <a:rPr lang="my-MM" sz="2200" dirty="0">
                <a:latin typeface="Pyidaungsu" panose="020B0502040204020203" pitchFamily="34" charset="0"/>
                <a:cs typeface="Pyidaungsu" panose="020B0502040204020203" pitchFamily="34" charset="0"/>
              </a:rPr>
              <a:t>့် သတင</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အခ</a:t>
            </a:r>
            <a:r>
              <a:rPr lang="my-MM" sz="2200" dirty="0">
                <a:latin typeface="Pyidaungsu" panose="020B0502040204020203" pitchFamily="34" charset="0"/>
                <a:cs typeface="Pyidaungsu" panose="020B0502040204020203" pitchFamily="34" charset="0"/>
              </a:rPr>
              <a:t>ျက်အလက်များအား ရယူခြင်း၊ </a:t>
            </a:r>
          </a:p>
          <a:p>
            <a:pPr algn="just">
              <a:lnSpc>
                <a:spcPct val="150000"/>
              </a:lnSpc>
            </a:pPr>
            <a:r>
              <a:rPr lang="my-MM"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ဆက</a:t>
            </a:r>
            <a:r>
              <a:rPr lang="my-MM" sz="2200" dirty="0">
                <a:latin typeface="Pyidaungsu" panose="020B0502040204020203" pitchFamily="34" charset="0"/>
                <a:cs typeface="Pyidaungsu" panose="020B0502040204020203" pitchFamily="34" charset="0"/>
              </a:rPr>
              <a:t>်သွယ်ဆောင်ရွက်သူ၏ ငွေကြေးဇစ်မြစ် သို့မဟုတ် ချမ်းသာကြွယ်ဝမှု </a:t>
            </a:r>
            <a:r>
              <a:rPr lang="my-MM" sz="2200" dirty="0" smtClean="0">
                <a:latin typeface="Pyidaungsu" panose="020B0502040204020203" pitchFamily="34" charset="0"/>
                <a:cs typeface="Pyidaungsu" panose="020B0502040204020203" pitchFamily="34" charset="0"/>
              </a:rPr>
              <a:t>ဇစ</a:t>
            </a:r>
            <a:r>
              <a:rPr lang="my-MM" sz="2200" dirty="0">
                <a:latin typeface="Pyidaungsu" panose="020B0502040204020203" pitchFamily="34" charset="0"/>
                <a:cs typeface="Pyidaungsu" panose="020B0502040204020203" pitchFamily="34" charset="0"/>
              </a:rPr>
              <a:t>်မြစ</a:t>
            </a:r>
            <a:r>
              <a:rPr lang="my-MM" sz="2200" dirty="0" smtClean="0">
                <a:latin typeface="Pyidaungsu" panose="020B0502040204020203" pitchFamily="34" charset="0"/>
                <a:cs typeface="Pyidaungsu" panose="020B0502040204020203" pitchFamily="34" charset="0"/>
              </a:rPr>
              <a:t>်၏ </a:t>
            </a:r>
            <a:r>
              <a:rPr lang="my-MM" sz="2200" dirty="0">
                <a:latin typeface="Pyidaungsu" panose="020B0502040204020203" pitchFamily="34" charset="0"/>
                <a:cs typeface="Pyidaungsu" panose="020B0502040204020203" pitchFamily="34" charset="0"/>
              </a:rPr>
              <a:t>သတင်းအချက</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အလက</a:t>
            </a:r>
            <a:r>
              <a:rPr lang="my-MM" sz="2200" dirty="0">
                <a:latin typeface="Pyidaungsu" panose="020B0502040204020203" pitchFamily="34" charset="0"/>
                <a:cs typeface="Pyidaungsu" panose="020B0502040204020203" pitchFamily="34" charset="0"/>
              </a:rPr>
              <a:t>်ကိုရယူခြင်း၊  </a:t>
            </a:r>
            <a:endParaRPr lang="en-US" sz="2200" dirty="0" smtClean="0">
              <a:latin typeface="Pyidaungsu" panose="020B0502040204020203" pitchFamily="34" charset="0"/>
              <a:cs typeface="Pyidaungsu" panose="020B0502040204020203" pitchFamily="34" charset="0"/>
            </a:endParaRPr>
          </a:p>
          <a:p>
            <a:pPr algn="just">
              <a:lnSpc>
                <a:spcPct val="150000"/>
              </a:lnSpc>
            </a:pP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င</a:t>
            </a:r>
            <a:r>
              <a:rPr lang="my-MM" sz="2200" dirty="0">
                <a:latin typeface="Pyidaungsu" panose="020B0502040204020203" pitchFamily="34" charset="0"/>
                <a:cs typeface="Pyidaungsu" panose="020B0502040204020203" pitchFamily="34" charset="0"/>
              </a:rPr>
              <a:t>ွေကြေးလွှဲပြောင်းဆောင်ရွက်မှုပြုလုပ်ခြင်း သို့မဟုတ် ရည်ရွယ်ချက်အတွက် 	</a:t>
            </a:r>
            <a:r>
              <a:rPr lang="my-MM" sz="2200" dirty="0" smtClean="0">
                <a:latin typeface="Pyidaungsu" panose="020B0502040204020203" pitchFamily="34" charset="0"/>
                <a:cs typeface="Pyidaungsu" panose="020B0502040204020203" pitchFamily="34" charset="0"/>
              </a:rPr>
              <a:t>အက</a:t>
            </a:r>
            <a:r>
              <a:rPr lang="my-MM" sz="2200" dirty="0">
                <a:latin typeface="Pyidaungsu" panose="020B0502040204020203" pitchFamily="34" charset="0"/>
                <a:cs typeface="Pyidaungsu" panose="020B0502040204020203" pitchFamily="34" charset="0"/>
              </a:rPr>
              <a:t>ြောင</a:t>
            </a:r>
            <a:r>
              <a:rPr lang="my-MM" sz="2200" dirty="0" smtClean="0">
                <a:latin typeface="Pyidaungsu" panose="020B0502040204020203" pitchFamily="34" charset="0"/>
                <a:cs typeface="Pyidaungsu" panose="020B0502040204020203" pitchFamily="34" charset="0"/>
              </a:rPr>
              <a:t>်းပ</a:t>
            </a:r>
            <a:r>
              <a:rPr lang="my-MM" sz="2200" dirty="0">
                <a:latin typeface="Pyidaungsu" panose="020B0502040204020203" pitchFamily="34" charset="0"/>
                <a:cs typeface="Pyidaungsu" panose="020B0502040204020203" pitchFamily="34" charset="0"/>
              </a:rPr>
              <a:t>ြချက်</a:t>
            </a:r>
            <a:r>
              <a:rPr lang="my-MM" sz="2200" dirty="0" smtClean="0">
                <a:latin typeface="Pyidaungsu" panose="020B0502040204020203" pitchFamily="34" charset="0"/>
                <a:cs typeface="Pyidaungsu" panose="020B0502040204020203" pitchFamily="34" charset="0"/>
              </a:rPr>
              <a:t>နှ</a:t>
            </a:r>
            <a:r>
              <a:rPr lang="my-MM" sz="2200" dirty="0">
                <a:latin typeface="Pyidaungsu" panose="020B0502040204020203" pitchFamily="34" charset="0"/>
                <a:cs typeface="Pyidaungsu" panose="020B0502040204020203" pitchFamily="34" charset="0"/>
              </a:rPr>
              <a:t>င့်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ပတ</a:t>
            </a:r>
            <a:r>
              <a:rPr lang="my-MM" sz="2200" dirty="0">
                <a:latin typeface="Pyidaungsu" panose="020B0502040204020203" pitchFamily="34" charset="0"/>
                <a:cs typeface="Pyidaungsu" panose="020B0502040204020203" pitchFamily="34" charset="0"/>
              </a:rPr>
              <a:t>်သက်သည့် သတင်းအချက်ကို ရယူခြင်း၊ </a:t>
            </a:r>
          </a:p>
          <a:p>
            <a:pPr algn="just">
              <a:lnSpc>
                <a:spcPct val="150000"/>
              </a:lnSpc>
            </a:pPr>
            <a:endParaRPr lang="my-MM" sz="2200" dirty="0" smtClean="0">
              <a:latin typeface="Pyidaungsu" panose="020B0502040204020203" pitchFamily="34" charset="0"/>
              <a:cs typeface="Pyidaungsu" panose="020B0502040204020203" pitchFamily="34" charset="0"/>
            </a:endParaRPr>
          </a:p>
          <a:p>
            <a:pPr algn="just">
              <a:lnSpc>
                <a:spcPct val="150000"/>
              </a:lnSpc>
            </a:pPr>
            <a:endParaRPr lang="en-US" sz="2200" dirty="0" smtClean="0">
              <a:latin typeface="Pyidaungsu" panose="020B0502040204020203" pitchFamily="34" charset="0"/>
              <a:cs typeface="Pyidaungsu" panose="020B0502040204020203" pitchFamily="34" charset="0"/>
            </a:endParaRPr>
          </a:p>
          <a:p>
            <a:pPr marL="857250" indent="-685800">
              <a:lnSpc>
                <a:spcPct val="150000"/>
              </a:lnSpc>
              <a:buFont typeface="Wingdings" panose="05000000000000000000" pitchFamily="2" charset="2"/>
              <a:buChar char="v"/>
            </a:pPr>
            <a:endParaRPr lang="en-US" sz="2200" dirty="0">
              <a:latin typeface="Pyidaungsu" panose="020B0502040204020203" pitchFamily="34" charset="0"/>
              <a:cs typeface="Pyidaungsu" panose="020B0502040204020203" pitchFamily="34" charset="0"/>
            </a:endParaRPr>
          </a:p>
          <a:p>
            <a:pPr>
              <a:lnSpc>
                <a:spcPct val="150000"/>
              </a:lnSpc>
            </a:pPr>
            <a:endParaRPr lang="en-US" sz="2200" dirty="0">
              <a:latin typeface="Pyidaungsu" panose="020B0502040204020203" pitchFamily="34" charset="0"/>
              <a:cs typeface="Pyidaungsu" panose="020B0502040204020203" pitchFamily="34" charset="0"/>
            </a:endParaRPr>
          </a:p>
        </p:txBody>
      </p:sp>
    </p:spTree>
    <p:extLst>
      <p:ext uri="{BB962C8B-B14F-4D97-AF65-F5344CB8AC3E}">
        <p14:creationId xmlns:p14="http://schemas.microsoft.com/office/powerpoint/2010/main" xmlns="" val="3697882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148058"/>
            <a:ext cx="10515600" cy="1034184"/>
          </a:xfrm>
        </p:spPr>
        <p:txBody>
          <a:bodyPr>
            <a:normAutofit/>
          </a:bodyPr>
          <a:lstStyle/>
          <a:p>
            <a:pPr algn="ctr"/>
            <a:r>
              <a:rPr lang="en-US" sz="2800" b="1" dirty="0" smtClean="0">
                <a:latin typeface="Pyidaungsu" panose="020B0502040204020203" pitchFamily="34" charset="0"/>
                <a:cs typeface="Pyidaungsu" panose="020B0502040204020203" pitchFamily="34" charset="0"/>
              </a:rPr>
              <a:t>Apply </a:t>
            </a:r>
            <a:r>
              <a:rPr lang="en-US" sz="2800" b="1" dirty="0">
                <a:latin typeface="Pyidaungsu" panose="020B0502040204020203" pitchFamily="34" charset="0"/>
                <a:cs typeface="Pyidaungsu" panose="020B0502040204020203" pitchFamily="34" charset="0"/>
              </a:rPr>
              <a:t>enhanced due diligence measures</a:t>
            </a:r>
            <a:endParaRPr lang="en-US" sz="2800" b="1" dirty="0">
              <a:solidFill>
                <a:srgbClr val="002060"/>
              </a:solidFill>
              <a:latin typeface="Pyidaungsu" panose="020B0502040204020203" pitchFamily="34" charset="0"/>
              <a:cs typeface="Pyidaungsu" panose="020B0502040204020203" pitchFamily="34" charset="0"/>
            </a:endParaRPr>
          </a:p>
        </p:txBody>
      </p:sp>
      <p:sp>
        <p:nvSpPr>
          <p:cNvPr id="5" name="Content Placeholder 4"/>
          <p:cNvSpPr>
            <a:spLocks noGrp="1"/>
          </p:cNvSpPr>
          <p:nvPr>
            <p:ph idx="1"/>
          </p:nvPr>
        </p:nvSpPr>
        <p:spPr>
          <a:xfrm>
            <a:off x="142868" y="900106"/>
            <a:ext cx="11834812" cy="5743575"/>
          </a:xfrm>
        </p:spPr>
        <p:txBody>
          <a:bodyPr>
            <a:noAutofit/>
          </a:bodyPr>
          <a:lstStyle/>
          <a:p>
            <a:pPr algn="just">
              <a:lnSpc>
                <a:spcPct val="150000"/>
              </a:lnSpc>
            </a:pPr>
            <a:r>
              <a:rPr lang="en-US" sz="2200" dirty="0" smtClean="0">
                <a:latin typeface="Pyidaungsu" panose="020B0502040204020203" pitchFamily="34" charset="0"/>
                <a:cs typeface="Pyidaungsu" panose="020B0502040204020203" pitchFamily="34" charset="0"/>
              </a:rPr>
              <a:t>	</a:t>
            </a:r>
            <a:r>
              <a:rPr lang="my-MM" sz="2200" dirty="0">
                <a:latin typeface="Pyidaungsu" panose="020B0502040204020203" pitchFamily="34" charset="0"/>
                <a:cs typeface="Pyidaungsu" panose="020B0502040204020203" pitchFamily="34" charset="0"/>
              </a:rPr>
              <a:t>စီးပွားဆက်ဆံဆောင်ရွက်မှုအားဆက်လက်လုပ်ဆောင်ရန် သို့မဟုတ် စတင်ရန</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အဆင</a:t>
            </a:r>
            <a:r>
              <a:rPr lang="my-MM" sz="2200" dirty="0">
                <a:latin typeface="Pyidaungsu" panose="020B0502040204020203" pitchFamily="34" charset="0"/>
                <a:cs typeface="Pyidaungsu" panose="020B0502040204020203" pitchFamily="34" charset="0"/>
              </a:rPr>
              <a:t>့်မြင့်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စ</a:t>
            </a:r>
            <a:r>
              <a:rPr lang="my-MM" sz="2200" dirty="0">
                <a:latin typeface="Pyidaungsu" panose="020B0502040204020203" pitchFamily="34" charset="0"/>
                <a:cs typeface="Pyidaungsu" panose="020B0502040204020203" pitchFamily="34" charset="0"/>
              </a:rPr>
              <a:t>ီမံခန့်ခွဲမှုရှိသူ၏ ခွင့်ပြုချက်ရယူခြင်း၊ </a:t>
            </a:r>
          </a:p>
          <a:p>
            <a:pPr algn="just">
              <a:lnSpc>
                <a:spcPct val="150000"/>
              </a:lnSpc>
            </a:pPr>
            <a:r>
              <a:rPr lang="my-MM"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ထပ</a:t>
            </a:r>
            <a:r>
              <a:rPr lang="my-MM" sz="2200" dirty="0">
                <a:latin typeface="Pyidaungsu" panose="020B0502040204020203" pitchFamily="34" charset="0"/>
                <a:cs typeface="Pyidaungsu" panose="020B0502040204020203" pitchFamily="34" charset="0"/>
              </a:rPr>
              <a:t>်မံစစ်ဆေးခြင်းပြုလုပ်ရန်  လိုအပ်သည့် လုပ်ငန်းဆောင်ရွက်ချက်ပုံစံမ</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ရ</a:t>
            </a:r>
            <a:r>
              <a:rPr lang="my-MM" sz="2200" dirty="0">
                <a:latin typeface="Pyidaungsu" panose="020B0502040204020203" pitchFamily="34" charset="0"/>
                <a:cs typeface="Pyidaungsu" panose="020B0502040204020203" pitchFamily="34" charset="0"/>
              </a:rPr>
              <a:t>ွေးချယ်ခြင်းနှင့်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လ</a:t>
            </a:r>
            <a:r>
              <a:rPr lang="my-MM" sz="2200" dirty="0">
                <a:latin typeface="Pyidaungsu" panose="020B0502040204020203" pitchFamily="34" charset="0"/>
                <a:cs typeface="Pyidaungsu" panose="020B0502040204020203" pitchFamily="34" charset="0"/>
              </a:rPr>
              <a:t>ိုက်နာကျင့်သုံးလျက်ရှိသည့်ထိန်းချုပ်ကွပ်ကဲမှုအချိန်ကာလနှင</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အက</a:t>
            </a:r>
            <a:r>
              <a:rPr lang="my-MM" sz="2200" dirty="0">
                <a:latin typeface="Pyidaungsu" panose="020B0502040204020203" pitchFamily="34" charset="0"/>
                <a:cs typeface="Pyidaungsu" panose="020B0502040204020203" pitchFamily="34" charset="0"/>
              </a:rPr>
              <a:t>ြိမ်အရေအတွက</a:t>
            </a:r>
            <a:r>
              <a:rPr lang="my-MM" sz="2200" dirty="0" smtClean="0">
                <a:latin typeface="Pyidaungsu" panose="020B0502040204020203" pitchFamily="34" charset="0"/>
                <a:cs typeface="Pyidaungsu" panose="020B0502040204020203" pitchFamily="34" charset="0"/>
              </a:rPr>
              <a:t>်က</a:t>
            </a:r>
            <a:r>
              <a:rPr lang="my-MM" sz="2200" dirty="0">
                <a:latin typeface="Pyidaungsu" panose="020B0502040204020203" pitchFamily="34" charset="0"/>
                <a:cs typeface="Pyidaungsu" panose="020B0502040204020203" pitchFamily="34" charset="0"/>
              </a:rPr>
              <a:t>ို တိုးမြှင့်ခြင</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အ</a:t>
            </a:r>
            <a:r>
              <a:rPr lang="my-MM" sz="2200" dirty="0">
                <a:latin typeface="Pyidaungsu" panose="020B0502040204020203" pitchFamily="34" charset="0"/>
                <a:cs typeface="Pyidaungsu" panose="020B0502040204020203" pitchFamily="34" charset="0"/>
              </a:rPr>
              <a:t>ားဖြင့် လုပ်ငန်းဆက်သွယ်ဆောင်ရွက်ချက</a:t>
            </a:r>
            <a:r>
              <a:rPr lang="my-MM" sz="2200" dirty="0" smtClean="0">
                <a:latin typeface="Pyidaungsu" panose="020B0502040204020203" pitchFamily="34" charset="0"/>
                <a:cs typeface="Pyidaungsu" panose="020B0502040204020203" pitchFamily="34" charset="0"/>
              </a:rPr>
              <a:t>်မ</a:t>
            </a:r>
            <a:r>
              <a:rPr lang="my-MM" sz="2200" dirty="0">
                <a:latin typeface="Pyidaungsu" panose="020B0502040204020203" pitchFamily="34" charset="0"/>
                <a:cs typeface="Pyidaungsu" panose="020B0502040204020203" pitchFamily="34" charset="0"/>
              </a:rPr>
              <a:t>ျား စဉ်ဆက်မပြတ်စောင့်ကြပ်ကြည့်ရှုစစ်ဆေးခြင်းကို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တ</a:t>
            </a:r>
            <a:r>
              <a:rPr lang="my-MM" sz="2200" dirty="0">
                <a:latin typeface="Pyidaungsu" panose="020B0502040204020203" pitchFamily="34" charset="0"/>
                <a:cs typeface="Pyidaungsu" panose="020B0502040204020203" pitchFamily="34" charset="0"/>
              </a:rPr>
              <a:t>ိုးမြှင့်ဆောင်ရွက်ခြင်း၊ </a:t>
            </a:r>
          </a:p>
          <a:p>
            <a:pPr algn="just">
              <a:lnSpc>
                <a:spcPct val="150000"/>
              </a:lnSpc>
            </a:pPr>
            <a:r>
              <a:rPr lang="my-MM" sz="2200" dirty="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ပထမဆ</a:t>
            </a:r>
            <a:r>
              <a:rPr lang="my-MM" sz="2200" dirty="0">
                <a:latin typeface="Pyidaungsu" panose="020B0502040204020203" pitchFamily="34" charset="0"/>
                <a:cs typeface="Pyidaungsu" panose="020B0502040204020203" pitchFamily="34" charset="0"/>
              </a:rPr>
              <a:t>ုံးပေးချေမှုအတွက် ဆက်သွယ်ဆောင်ရွက်သူ၏ အမည်ဖြင့် ဖွင့်လှစ</a:t>
            </a:r>
            <a:r>
              <a:rPr lang="my-MM" sz="2200" dirty="0" smtClean="0">
                <a:latin typeface="Pyidaungsu" panose="020B0502040204020203" pitchFamily="34" charset="0"/>
                <a:cs typeface="Pyidaungsu" panose="020B0502040204020203" pitchFamily="34" charset="0"/>
              </a:rPr>
              <a:t>်ထ</a:t>
            </a:r>
            <a:r>
              <a:rPr lang="my-MM" sz="2200" dirty="0">
                <a:latin typeface="Pyidaungsu" panose="020B0502040204020203" pitchFamily="34" charset="0"/>
                <a:cs typeface="Pyidaungsu" panose="020B0502040204020203" pitchFamily="34" charset="0"/>
              </a:rPr>
              <a:t>ားသည့် ဘဏ်စာရင</a:t>
            </a:r>
            <a:r>
              <a:rPr lang="my-MM" sz="2200" dirty="0" smtClean="0">
                <a:latin typeface="Pyidaungsu" panose="020B0502040204020203" pitchFamily="34" charset="0"/>
                <a:cs typeface="Pyidaungsu" panose="020B0502040204020203" pitchFamily="34" charset="0"/>
              </a:rPr>
              <a:t>်း</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မ</a:t>
            </a:r>
            <a:r>
              <a:rPr lang="my-MM" sz="2200" dirty="0">
                <a:latin typeface="Pyidaungsu" panose="020B0502040204020203" pitchFamily="34" charset="0"/>
                <a:cs typeface="Pyidaungsu" panose="020B0502040204020203" pitchFamily="34" charset="0"/>
              </a:rPr>
              <a:t>ှတစ်ဆင့် အလားတူဆက်သွယ်ဆောင်ရွက်သူပေါ် 		အလေးထားစိစစ်ခြင်း စံနှုန်းရှိသည့် </a:t>
            </a:r>
            <a:r>
              <a:rPr lang="en-US" sz="2200" dirty="0" smtClean="0">
                <a:latin typeface="Pyidaungsu" panose="020B0502040204020203" pitchFamily="34" charset="0"/>
                <a:cs typeface="Pyidaungsu" panose="020B0502040204020203" pitchFamily="34" charset="0"/>
              </a:rPr>
              <a:t>	</a:t>
            </a:r>
            <a:r>
              <a:rPr lang="my-MM" sz="2200" dirty="0" smtClean="0">
                <a:latin typeface="Pyidaungsu" panose="020B0502040204020203" pitchFamily="34" charset="0"/>
                <a:cs typeface="Pyidaungsu" panose="020B0502040204020203" pitchFamily="34" charset="0"/>
              </a:rPr>
              <a:t>ဘဏ်တစ</a:t>
            </a:r>
            <a:r>
              <a:rPr lang="my-MM" sz="2200" dirty="0">
                <a:latin typeface="Pyidaungsu" panose="020B0502040204020203" pitchFamily="34" charset="0"/>
                <a:cs typeface="Pyidaungsu" panose="020B0502040204020203" pitchFamily="34" charset="0"/>
              </a:rPr>
              <a:t>်ခုနှင့် ဆောင်ရွက်ရန်လိုအပ်ခြင်း။ </a:t>
            </a:r>
          </a:p>
          <a:p>
            <a:pPr algn="just">
              <a:lnSpc>
                <a:spcPct val="150000"/>
              </a:lnSpc>
            </a:pPr>
            <a:endParaRPr lang="my-MM" sz="2200" dirty="0" smtClean="0">
              <a:latin typeface="Pyidaungsu" panose="020B0502040204020203" pitchFamily="34" charset="0"/>
              <a:cs typeface="Pyidaungsu" panose="020B0502040204020203" pitchFamily="34" charset="0"/>
            </a:endParaRPr>
          </a:p>
          <a:p>
            <a:pPr algn="just">
              <a:lnSpc>
                <a:spcPct val="150000"/>
              </a:lnSpc>
            </a:pPr>
            <a:endParaRPr lang="my-MM" sz="2200" dirty="0" smtClean="0">
              <a:latin typeface="Pyidaungsu" panose="020B0502040204020203" pitchFamily="34" charset="0"/>
              <a:cs typeface="Pyidaungsu" panose="020B0502040204020203" pitchFamily="34" charset="0"/>
            </a:endParaRPr>
          </a:p>
          <a:p>
            <a:pPr algn="just">
              <a:lnSpc>
                <a:spcPct val="150000"/>
              </a:lnSpc>
            </a:pPr>
            <a:endParaRPr lang="en-US" sz="2200" dirty="0" smtClean="0">
              <a:latin typeface="Pyidaungsu" panose="020B0502040204020203" pitchFamily="34" charset="0"/>
              <a:cs typeface="Pyidaungsu" panose="020B0502040204020203" pitchFamily="34" charset="0"/>
            </a:endParaRPr>
          </a:p>
          <a:p>
            <a:pPr marL="857250" indent="-685800">
              <a:lnSpc>
                <a:spcPct val="150000"/>
              </a:lnSpc>
              <a:buFont typeface="Wingdings" panose="05000000000000000000" pitchFamily="2" charset="2"/>
              <a:buChar char="v"/>
            </a:pPr>
            <a:endParaRPr lang="en-US" sz="2200" dirty="0">
              <a:latin typeface="Pyidaungsu" panose="020B0502040204020203" pitchFamily="34" charset="0"/>
              <a:cs typeface="Pyidaungsu" panose="020B0502040204020203" pitchFamily="34" charset="0"/>
            </a:endParaRPr>
          </a:p>
          <a:p>
            <a:pPr>
              <a:lnSpc>
                <a:spcPct val="150000"/>
              </a:lnSpc>
            </a:pPr>
            <a:endParaRPr lang="en-US" sz="2200" dirty="0">
              <a:latin typeface="Pyidaungsu" panose="020B0502040204020203" pitchFamily="34" charset="0"/>
              <a:cs typeface="Pyidaungsu" panose="020B0502040204020203" pitchFamily="34" charset="0"/>
            </a:endParaRPr>
          </a:p>
        </p:txBody>
      </p:sp>
    </p:spTree>
    <p:extLst>
      <p:ext uri="{BB962C8B-B14F-4D97-AF65-F5344CB8AC3E}">
        <p14:creationId xmlns:p14="http://schemas.microsoft.com/office/powerpoint/2010/main" xmlns="" val="1639849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148058"/>
            <a:ext cx="10515600" cy="1034184"/>
          </a:xfrm>
        </p:spPr>
        <p:txBody>
          <a:bodyPr>
            <a:normAutofit/>
          </a:bodyPr>
          <a:lstStyle/>
          <a:p>
            <a:pPr algn="ctr"/>
            <a:r>
              <a:rPr lang="en-US" sz="2800" b="1" dirty="0" smtClean="0">
                <a:latin typeface="Pyidaungsu" panose="020B0502040204020203" pitchFamily="34" charset="0"/>
                <a:cs typeface="Pyidaungsu" panose="020B0502040204020203" pitchFamily="34" charset="0"/>
              </a:rPr>
              <a:t>Countermeasure/ enhanced </a:t>
            </a:r>
            <a:r>
              <a:rPr lang="en-US" sz="2800" b="1" dirty="0">
                <a:latin typeface="Pyidaungsu" panose="020B0502040204020203" pitchFamily="34" charset="0"/>
                <a:cs typeface="Pyidaungsu" panose="020B0502040204020203" pitchFamily="34" charset="0"/>
              </a:rPr>
              <a:t>due </a:t>
            </a:r>
            <a:r>
              <a:rPr lang="en-US" sz="2800" b="1" dirty="0" smtClean="0">
                <a:latin typeface="Pyidaungsu" panose="020B0502040204020203" pitchFamily="34" charset="0"/>
                <a:cs typeface="Pyidaungsu" panose="020B0502040204020203" pitchFamily="34" charset="0"/>
              </a:rPr>
              <a:t>diligence/increased monitoring </a:t>
            </a:r>
            <a:endParaRPr lang="en-US" sz="2800" b="1" dirty="0">
              <a:solidFill>
                <a:srgbClr val="002060"/>
              </a:solidFill>
              <a:latin typeface="Pyidaungsu" panose="020B0502040204020203" pitchFamily="34" charset="0"/>
              <a:cs typeface="Pyidaungsu" panose="020B0502040204020203" pitchFamily="34"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19571" t="26457" r="17618" b="4375"/>
          <a:stretch/>
        </p:blipFill>
        <p:spPr bwMode="auto">
          <a:xfrm>
            <a:off x="1585914" y="1071555"/>
            <a:ext cx="7658100" cy="47434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Rectangle 3"/>
          <p:cNvSpPr/>
          <p:nvPr/>
        </p:nvSpPr>
        <p:spPr>
          <a:xfrm>
            <a:off x="-2" y="6188541"/>
            <a:ext cx="11401426" cy="369332"/>
          </a:xfrm>
          <a:prstGeom prst="rect">
            <a:avLst/>
          </a:prstGeom>
        </p:spPr>
        <p:txBody>
          <a:bodyPr wrap="square">
            <a:spAutoFit/>
          </a:bodyPr>
          <a:lstStyle/>
          <a:p>
            <a:r>
              <a:rPr lang="en-US" dirty="0"/>
              <a:t>https://www.amlo.go.th/index.php/en/high-risk-countries-designated-list/2016-06-04-14-49-50</a:t>
            </a:r>
          </a:p>
        </p:txBody>
      </p:sp>
    </p:spTree>
    <p:extLst>
      <p:ext uri="{BB962C8B-B14F-4D97-AF65-F5344CB8AC3E}">
        <p14:creationId xmlns:p14="http://schemas.microsoft.com/office/powerpoint/2010/main" xmlns="" val="3016297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DF073-1CDE-CB1E-3D77-EC28DC1B0D43}"/>
              </a:ext>
            </a:extLst>
          </p:cNvPr>
          <p:cNvSpPr>
            <a:spLocks noGrp="1"/>
          </p:cNvSpPr>
          <p:nvPr>
            <p:ph type="title"/>
          </p:nvPr>
        </p:nvSpPr>
        <p:spPr>
          <a:xfrm>
            <a:off x="838202" y="362377"/>
            <a:ext cx="10515600" cy="1034184"/>
          </a:xfrm>
        </p:spPr>
        <p:txBody>
          <a:bodyPr>
            <a:normAutofit/>
          </a:bodyPr>
          <a:lstStyle/>
          <a:p>
            <a:pPr algn="ctr"/>
            <a:r>
              <a:rPr lang="en-US" sz="2800" b="1" dirty="0">
                <a:solidFill>
                  <a:srgbClr val="002060"/>
                </a:solidFill>
                <a:latin typeface="Pyidaungsu" panose="020B0502040204020203" pitchFamily="34" charset="0"/>
                <a:cs typeface="Pyidaungsu" panose="020B0502040204020203" pitchFamily="34" charset="0"/>
              </a:rPr>
              <a:t>Jurisdictions under Increased Monitoring – 21 February 2020</a:t>
            </a:r>
          </a:p>
        </p:txBody>
      </p:sp>
      <p:pic>
        <p:nvPicPr>
          <p:cNvPr id="1026" name="Picture 2" descr="C:\Users\asus\Desktop\increased-monitoring-february-2020_Page_1.jpg"/>
          <p:cNvPicPr>
            <a:picLocks noChangeAspect="1" noChangeArrowheads="1"/>
          </p:cNvPicPr>
          <p:nvPr/>
        </p:nvPicPr>
        <p:blipFill rotWithShape="1">
          <a:blip r:embed="rId2">
            <a:extLst>
              <a:ext uri="{28A0092B-C50C-407E-A947-70E740481C1C}">
                <a14:useLocalDpi xmlns:a14="http://schemas.microsoft.com/office/drawing/2010/main" xmlns="" val="0"/>
              </a:ext>
            </a:extLst>
          </a:blip>
          <a:srcRect t="31250" b="36790"/>
          <a:stretch/>
        </p:blipFill>
        <p:spPr bwMode="auto">
          <a:xfrm>
            <a:off x="295276" y="1185864"/>
            <a:ext cx="11306174" cy="521493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42415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3553</TotalTime>
  <Words>1111</Words>
  <Application>Microsoft Office PowerPoint</Application>
  <PresentationFormat>Custom</PresentationFormat>
  <Paragraphs>333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Myanmar Efforts on AML/CFT and New Finding ML Risks</vt:lpstr>
      <vt:lpstr>High-Risk Jurisdictions subject to a Call for Action  – 21 October 2022 </vt:lpstr>
      <vt:lpstr>Countermeasures</vt:lpstr>
      <vt:lpstr>Countermeasures</vt:lpstr>
      <vt:lpstr>Countermeasures</vt:lpstr>
      <vt:lpstr>Apply enhanced due diligence measures</vt:lpstr>
      <vt:lpstr>Apply enhanced due diligence measures</vt:lpstr>
      <vt:lpstr>Countermeasure/ enhanced due diligence/increased monitoring </vt:lpstr>
      <vt:lpstr>Jurisdictions under Increased Monitoring – 21 February 2020</vt:lpstr>
      <vt:lpstr>Myanmar</vt:lpstr>
      <vt:lpstr>Slide 11</vt:lpstr>
      <vt:lpstr>Slide 12</vt:lpstr>
      <vt:lpstr>Slide 13</vt:lpstr>
      <vt:lpstr>Slide 14</vt:lpstr>
      <vt:lpstr>Slide 15</vt:lpstr>
      <vt:lpstr>Slide 16</vt:lpstr>
      <vt:lpstr>FATF Statement</vt:lpstr>
      <vt:lpstr>FATF Statement and Myanmar</vt:lpstr>
      <vt:lpstr>AML/CFT measure after 21 Oct 2022</vt:lpstr>
      <vt:lpstr>AML/CFT measure after 21 Oct 2022</vt:lpstr>
      <vt:lpstr>New Finding Risks</vt:lpstr>
      <vt:lpstr>New Finding Risks</vt:lpstr>
      <vt:lpstr>Additional New Finding Risks ?</vt:lpstr>
      <vt:lpstr>Questions and Answers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thurain aung</dc:creator>
  <cp:lastModifiedBy>7ser</cp:lastModifiedBy>
  <cp:revision>133</cp:revision>
  <cp:lastPrinted>2022-10-28T02:33:02Z</cp:lastPrinted>
  <dcterms:created xsi:type="dcterms:W3CDTF">2022-10-27T07:06:26Z</dcterms:created>
  <dcterms:modified xsi:type="dcterms:W3CDTF">2023-03-13T06:02:23Z</dcterms:modified>
</cp:coreProperties>
</file>