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419" r:id="rId3"/>
    <p:sldId id="792" r:id="rId4"/>
    <p:sldId id="839" r:id="rId5"/>
    <p:sldId id="838" r:id="rId6"/>
    <p:sldId id="422" r:id="rId7"/>
    <p:sldId id="424" r:id="rId8"/>
    <p:sldId id="800" r:id="rId9"/>
    <p:sldId id="790" r:id="rId10"/>
    <p:sldId id="432" r:id="rId11"/>
    <p:sldId id="549" r:id="rId12"/>
    <p:sldId id="727" r:id="rId13"/>
    <p:sldId id="931" r:id="rId14"/>
    <p:sldId id="729" r:id="rId15"/>
    <p:sldId id="503" r:id="rId16"/>
    <p:sldId id="282" r:id="rId17"/>
    <p:sldId id="276" r:id="rId18"/>
    <p:sldId id="830" r:id="rId19"/>
    <p:sldId id="260" r:id="rId20"/>
    <p:sldId id="912" r:id="rId21"/>
    <p:sldId id="920" r:id="rId22"/>
    <p:sldId id="307" r:id="rId23"/>
    <p:sldId id="914" r:id="rId24"/>
    <p:sldId id="308" r:id="rId25"/>
    <p:sldId id="922" r:id="rId26"/>
    <p:sldId id="923" r:id="rId27"/>
    <p:sldId id="943" r:id="rId28"/>
    <p:sldId id="926" r:id="rId29"/>
    <p:sldId id="270" r:id="rId30"/>
    <p:sldId id="944" r:id="rId31"/>
    <p:sldId id="927" r:id="rId32"/>
    <p:sldId id="945" r:id="rId33"/>
    <p:sldId id="946" r:id="rId34"/>
    <p:sldId id="947" r:id="rId35"/>
    <p:sldId id="929" r:id="rId36"/>
    <p:sldId id="748" r:id="rId37"/>
    <p:sldId id="749" r:id="rId38"/>
    <p:sldId id="751" r:id="rId39"/>
    <p:sldId id="752" r:id="rId40"/>
    <p:sldId id="786" r:id="rId41"/>
    <p:sldId id="286" r:id="rId42"/>
    <p:sldId id="376" r:id="rId43"/>
    <p:sldId id="850" r:id="rId44"/>
    <p:sldId id="864" r:id="rId45"/>
    <p:sldId id="851" r:id="rId46"/>
    <p:sldId id="853" r:id="rId47"/>
    <p:sldId id="856" r:id="rId48"/>
    <p:sldId id="855" r:id="rId49"/>
    <p:sldId id="857" r:id="rId50"/>
    <p:sldId id="854" r:id="rId51"/>
    <p:sldId id="865" r:id="rId52"/>
    <p:sldId id="858" r:id="rId53"/>
    <p:sldId id="866" r:id="rId54"/>
    <p:sldId id="867" r:id="rId55"/>
    <p:sldId id="781" r:id="rId56"/>
    <p:sldId id="782" r:id="rId57"/>
    <p:sldId id="886" r:id="rId58"/>
    <p:sldId id="940" r:id="rId59"/>
    <p:sldId id="869" r:id="rId60"/>
    <p:sldId id="941" r:id="rId61"/>
    <p:sldId id="942" r:id="rId62"/>
    <p:sldId id="938" r:id="rId63"/>
    <p:sldId id="829" r:id="rId64"/>
    <p:sldId id="939" r:id="rId65"/>
    <p:sldId id="935" r:id="rId66"/>
    <p:sldId id="794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10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4CFBA-2105-4673-B2D7-5D092796CC25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F02C-61F1-4DF0-8FF4-77E6B521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47F36-E9FC-423D-B191-B6F60AEBBF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Canada,</a:t>
            </a:r>
            <a:r>
              <a:rPr lang="en-US" baseline="0" dirty="0"/>
              <a:t> Australia, Pakistan have taken 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465B-392B-4EFF-8D83-6CA5BDB7F1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နိုင်ငံများအနေဖြင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့်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အကြံပြုချက်အမှတ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် ၇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အရ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Proliferation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WMDနှင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့်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ပတ်သက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်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သည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့်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ဘဏ္ဍာရေးအရ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ပစ်မှတ်ထားအရေးယူဆောင်ရွက်မှုကို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နှောင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့်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နှေးကြန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့်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ကြာမှုမရှိဘဲ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လိုက်နာ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ဆောင်ရွက်ရ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11E57-B310-4CF4-A445-16D3C8C6208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5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97BF-8696-45FE-9053-B20C550E70F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8779-7A16-6231-39B4-4A5BB2F2F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9FAF8-5C9E-D709-B225-134D1FD95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146C-F346-D6B2-791F-A1A51734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6E9B4-AAB6-0617-8497-9D519C1F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F488E-8581-7FCA-DE5E-55E6558B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E983-EFD3-568B-F4F7-7333CCE9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B6FD8-ED4B-2B9A-A42C-8CE512456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0028-6C2A-C526-8328-DAE4DF1C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E659-E0A6-6339-CEDC-E53D6649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C72E-3D10-1FCF-A8F5-FC6E7C14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3F81D-874E-9E2F-6F29-B7A7CE259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079DC-482F-DD6C-37DD-AF0DD562C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69E7C-F425-A9DE-C4B5-77841384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D102-27F0-3366-AEAF-45FD2135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FEF2-8086-967A-46C8-E2D30C8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3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6107-FBF9-2F13-1448-3E47D094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A1A63-9F93-A825-4550-BEA57E1A0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9EA3-C185-B182-3D1B-455C4232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DB077-9B3A-FBA7-397B-8620B51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96FC5-741A-D61F-A393-9C3CB5ED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EA15-6474-5E70-BDFD-8B8FD7BC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4E57F-03A7-43E2-DCA9-4B3BF0D64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EC768-416D-BC73-EE06-A2C53FE6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30064-02E2-11C6-B862-520EF689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A9CE2-0645-DEF5-DD09-3431F099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8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0C87-F700-F9F4-806E-2CD080A5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54251-9074-2E65-D9EF-75986C69F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FD6A2-4B86-FEC1-7264-D8A8B479A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98E5C-771F-A6F6-C40F-82B0532C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8C01B-3EBD-EF63-7D24-01E9464E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4A393-B54F-C736-2EBF-CE738EB7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DC1D-959F-5B8D-FC74-E4573121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C97B3-0162-DEAB-0652-0648859C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C5015-FDB1-C72C-E5F8-DA205D5DC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C82EC-4EB4-539F-4EB1-47C83ED46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6A00A-49CB-6AEF-CA4B-BC6746ED8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619F4-469E-7C8C-4691-72ADC34D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407DB-34D9-F576-63AD-8E419B62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07704-853D-285A-6CCB-9F1571B7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A86E-3FF8-13F1-51D3-EA1F2A91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C670B-6DAF-3A62-E110-6AE2043A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EA433-561D-55FF-E3C5-152B3873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1B85F-0275-3629-7BD6-F0D50C6F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8AE86-DC01-669C-5F67-0FF59495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667C6-A82A-DE50-66A7-D930E27B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92F00-4AB1-4D2F-7738-DD58E947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2F52-F9AD-5315-3185-3D8732DA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77A0-7780-4A3B-4F41-7211DA49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27BE9-93AF-3057-DA90-3E2DD67F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3606F-10A4-AF98-F390-79FE7174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06DFB-064C-1CFD-5F6F-A7FE81B6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32E84-1B18-0060-6565-B48EEA8A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0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D2E4-F448-99B1-A323-5C771CC5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058A0-F036-E737-2B3E-784860F7E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C4DEE-C223-DD17-6469-662AEE2E3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99AC4-890D-211D-344E-1D5FAFFC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A7D59-F8DE-242B-0BA1-0EA5E062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456AE-C49C-5A73-48BE-EA02B732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49E0F-129C-9FF7-3440-14F39DF4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607F9-5293-D25B-DB53-2AF043A7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C8826-FB00-F128-DB9E-A9B29DEF7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C107-9E63-4422-8255-1FD06A93E7D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CC73E-FC41-B50A-625D-A4C638A1B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C4081-4115-8799-CCD8-885204F87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CFDA0-6B00-4B91-8BC2-B05C3C3C2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o.dica.gov.mm/pages/bo-disclosur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CCCT%20Proliferation%20Order%20(42023)%2030%20Jan%202023.pdf" TargetMode="External"/><Relationship Id="rId2" Type="http://schemas.openxmlformats.org/officeDocument/2006/relationships/hyperlink" Target="file:///D:\Power%20Points\Proliferation%20%20and%20Terrorism%20Orders\CCCT%20Proliferation%20Order%20(42023)%2030%20Jan%202023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ecuritycouncil/content/2231/list" TargetMode="External"/><Relationship Id="rId7" Type="http://schemas.openxmlformats.org/officeDocument/2006/relationships/hyperlink" Target="https://www.un.org/securitycouncil/sanctions/1718/materials/1718-Designated-Vessels-List" TargetMode="External"/><Relationship Id="rId2" Type="http://schemas.openxmlformats.org/officeDocument/2006/relationships/hyperlink" Target="https://www.un.org/securitycouncil/sanctions/1718/materi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.org/securitycouncil/sanctions/1718/prohibited-items" TargetMode="External"/><Relationship Id="rId5" Type="http://schemas.openxmlformats.org/officeDocument/2006/relationships/hyperlink" Target="https://www.un.org/securitycouncil/sanctions/terminated-sanctions" TargetMode="External"/><Relationship Id="rId4" Type="http://schemas.openxmlformats.org/officeDocument/2006/relationships/hyperlink" Target="https://www.un.org/securitycouncil/sanctions/1718/press-releases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E763-0D5A-6AB6-1B15-C56EDDDC0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36" y="914400"/>
            <a:ext cx="10982528" cy="203395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ငွေကြေးခဝါချမှု၊ အကြမ်းဖက်မှုကိုငွေကြေး‌ထောက်ပံ့မှု၊ လူအများအပြားသေကြေစေသောလက်နက်များပြန့်ပွားစေရန်ငွေကြေးထောက်ပံ့မှု တိုက်ဖျက်ရေးဆိုင်ရာ သတိပြုလိုက်နာရမည့်အချက်များ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12E5D-A93C-64DF-62E8-91D70BBD7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8264" y="5674029"/>
            <a:ext cx="4033736" cy="1183971"/>
          </a:xfrm>
        </p:spPr>
        <p:txBody>
          <a:bodyPr>
            <a:normAutofit/>
          </a:bodyPr>
          <a:lstStyle/>
          <a:p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(သူရိန်အောင်)</a:t>
            </a:r>
          </a:p>
          <a:p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ဒုတိယညွှန်ကြားရေးမှူး</a:t>
            </a:r>
          </a:p>
          <a:p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အထူးစုံစမ်းစစ်ဆေး‌‌ရေးဦးစီးဌာန</a:t>
            </a:r>
            <a:endParaRPr lang="en-US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A8A42C-2400-9DC5-7343-42D7BA6F7005}"/>
              </a:ext>
            </a:extLst>
          </p:cNvPr>
          <p:cNvSpPr txBox="1">
            <a:spLocks/>
          </p:cNvSpPr>
          <p:nvPr/>
        </p:nvSpPr>
        <p:spPr>
          <a:xfrm>
            <a:off x="0" y="5735637"/>
            <a:ext cx="1997433" cy="41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၆-၃-၂၀၂၃</a:t>
            </a:r>
            <a:endParaRPr lang="en-US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669312" y="1179522"/>
            <a:ext cx="3664688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၁။	ဆွစ်ဇာလန်	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၂။	ဂျာစီနိုင်ငံ	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၃။	ဟောင်ကောင်	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၄။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UK		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၅။	ဒိန်းမတ်		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၆။	ယူကရိန်း	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၇။	အင်ဒိုနီးရှား	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၈။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Kazakhstan	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၉။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EU		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၁၀။	ပြင်သစ်		၂၅%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၁၁။	အာဂျင်တီးနား	၂၀%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457201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နိုင်ငံအလိုက်သတ်မှတ်ချက်များ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69912" y="1219200"/>
            <a:ext cx="3664688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၁၂။	ဒိုမီနီကန်	၂၀%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၁၃။	ဥရုကွေးနိုင်ငံ	၁၅%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၁၄။	ဘာဘေးဒိုးစ်	၁၀%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၁၅။	ဘဟားမား	၁၀%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၁၆။	ဘယ်လာရုစ်	၁၀%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၁၇။	ပီရူး		၁၀%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၁၈။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Kyrgyz Rep	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၁၀%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၁၉။	ကိုလံဘီယာ	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၂၀။	ကင်မရွန်း	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၂၁။	မာလာဝီ		၅%</a:t>
            </a:r>
          </a:p>
          <a:p>
            <a:pPr algn="just">
              <a:lnSpc>
                <a:spcPct val="15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၂၂။	နိုင်ဂျီးရီးယား	၅%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10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312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714500" y="1524001"/>
            <a:ext cx="8763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50" indent="-857250" algn="just">
              <a:lnSpc>
                <a:spcPct val="20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(က)	ပိုင်ဆိုင်မှုအကျိုးအမြတ် (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Ownership Interest)</a:t>
            </a:r>
          </a:p>
          <a:p>
            <a:pPr marL="857250" indent="-857250" algn="just">
              <a:lnSpc>
                <a:spcPct val="200000"/>
              </a:lnSpc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ခ)	မဲပေးခွင့်အခွင့်အရေး (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Voting Right)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သို့မဟုတ် </a:t>
            </a:r>
          </a:p>
          <a:p>
            <a:pPr marL="857250" indent="-857250" algn="just">
              <a:lnSpc>
                <a:spcPct val="200000"/>
              </a:lnSpc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(ဂ)	ဒါရိုက်တာအဖွဲ့ဝင် အမည်စာရင်းတင်သွင်းခြင်း (သို့) အမည်စာရင်းမှ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ပယ်ဖျက်ခြင်းပြုနိုင်ခွင့်။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43100" y="527263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ရာခိုင်နှုန်းသတ်မှတ်ချက်၏အကျုံးဝင်မှု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11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84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61481" y="1676400"/>
            <a:ext cx="1092416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၁၅-၁၁-၂၀၁၉ ရက်စွဲပါ ညွှန်ကြားချက်အမှတ် (၁၇/၂၀၁၉)၊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To enhance transparency and accountability of BO of legal person and legal arrangement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မြန်မာနိုင်ငံအတွင်းဖွဲ့စည်းထားသည့်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legal person and legal arrangement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အားလုံး လိုက်နာရန်၊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BO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ဆိုင်ရာသတင်းအချက်အလက်များပြုစုထားရန်၊ နောက်ဆုံးအခြေအနေနှင့် အညီဖြစ်စေရန် နှင့်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DICA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နှင့်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IRD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သို့အချိန်နှင့်တစ်ပြေးညီတင်ပြရန်၊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BO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နှင့်ပတ်သက်၍သက်ဆိုင်ရာအာဏာပိုင်များနှင့်အပြည့်အဝပူးပေါင်းရန်၊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ကုမ္ပဏီဖျက်သိမ်းပြီးနောက် (၅)နှစ်ကြာထိထိန်းသိမ်းထားရှိရန်၊</a:t>
            </a:r>
          </a:p>
          <a:p>
            <a:pPr marL="463550" indent="-4635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ပျက်ကွက်ပါက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AML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ဥပဒေနှင့်အညီ အရေးယူရန်၊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55171" y="381000"/>
            <a:ext cx="1103047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DICA 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မူရင်းပိုင်ရှင်ဆိုင်ရာသတင်းအချက်အလက်များ ထုတ်ဖော်ပြောကြားရေးညွှန်ကြားချက်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12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71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08957" y="1386320"/>
            <a:ext cx="10374086" cy="58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ကုမ္ပဏီမှတ်ပုံတင်ရုံး</a:t>
            </a: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အခြားသောပိုင်ဆိုင်မှုဆိုင်ရာမှတ်ပုံတင်ရုံးများ (အိမ်/ခြံ/မြေ၊ မော်တော်ယာဉ်၊ ရေယာဉ်)</a:t>
            </a: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FIU</a:t>
            </a:r>
            <a:endParaRPr lang="my-MM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ငွေရေးကြေးရေးအဖွဲ့အစည်းများ၊ 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DNFBP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များ</a:t>
            </a: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ကြီးကြပ်ရေးအာဏာပိုင်များ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အခွန်အကောက်ဆိုင်ရာ အာဏာပိုင်များ</a:t>
            </a: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ငွေချေးသက်သေခံလက်မှတ်ရောင်းဝယ်ရေးဌာနများ</a:t>
            </a: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Credit Bureau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များ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Commercial Database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များ</a:t>
            </a: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63550" indent="-4635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70000" y="340360"/>
            <a:ext cx="965708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မူရင်းပိုင်ရှင်ဆိုင်ရာသတင်းအချက်အလက်ရရှိနိုင်သည့် အရင်းအမြစ်များ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13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568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669312" y="1676401"/>
            <a:ext cx="8763000" cy="5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830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DICA 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မူရင်းပိုင်ရှင်ဆိုင်ရာသတင်းအချက်အလက်များ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14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590801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https://bo.dica.gov.mm/pages/bo-disclosure</a:t>
            </a:r>
            <a:endParaRPr lang="my-MM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5581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9906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ကုမ္ပဏီအဖွဲ့အစည်းများနှင့်ဆက်နွယ်သော ငွေကြေးခဝါချမှုဆိုင်ရာ ဆုံးရှုံးနိုင်ခြေ</a:t>
            </a:r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အန္တရာယ်များ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580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363200" cy="6886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ကုမ္ပဏီအဖွဲ့အစည်းများနှင့်ဆက်နွယ်သော ငွေကြေးခဝါချမှုဆိုင်ရာ မှုခင်းနမူနာ</a:t>
            </a:r>
            <a:endParaRPr lang="en-US" sz="24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651486"/>
            <a:ext cx="10058400" cy="356191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A Financial Institution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သည် ဝင်ငွေရလမ်းမဖော်ပြနိုင်ဘဲ အခွန်ထမ်းဆောင်ထားခြင်းမရှိသော ငွေများဖြင့် ဘဏ်၏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မတည်ရင်းနှီးငွေပြုလုပ်ခဲ့ပြီး ငွေကြေးခဝါချမှုနှင့်စပ်ဆိုင်သည့်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သံသယဖြစ်ဖွယ်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များတွေ့ရှိရ၍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AML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ဥပဒေအရ အရေးယူရန် စိစစ်ခဲ့သောမှုခင်း</a:t>
            </a:r>
          </a:p>
          <a:p>
            <a:pPr marL="519113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မူလပြစ်မှု (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Predicate Offence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919163" lvl="1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my-MM" sz="20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ယုံကြည်အပ်နှံရေးဖောက်ဖျက်မှု</a:t>
            </a:r>
            <a:endParaRPr lang="en-US" sz="20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919163" lvl="1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my-MM" sz="20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လိမ်လည်အတုပြုလုပ်မှု</a:t>
            </a:r>
            <a:endParaRPr lang="en-US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8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1B349-8431-11FF-38AD-DB557068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32" y="3142488"/>
            <a:ext cx="6172200" cy="4553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432" y="551688"/>
            <a:ext cx="7886700" cy="6886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Using Cooperate Vehicles to commit crime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94688"/>
            <a:ext cx="10591800" cy="40726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my-MM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ဘဏ်လုပ်ငန်းစီမံခန့်ခွဲပိုင်ခွင့်အလွဲသုံးစားပြုလုပ်၍ အကျိုးအမြတ်ရယူခြင်း၊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my-MM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ထီလုပ်ငန်းကိုအလွဲသုံးစားပြု၍ ဘဏ်လုပ်ငန်းတွင် အစုရှယ်ယာတိုးမြှင့်ထည့်ဝင်ခြင်း၊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my-MM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စည်းကြပ်မှုမှကင်းလွတ်နေသောဝင်ငွေများကိုအခွန်ပေးဆောင်၍ဘဏ်လုပ်ငန်းတွင် အစုရှယ်ယာ</a:t>
            </a:r>
            <a:r>
              <a:rPr lang="en-US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တိုးမြှင့်</a:t>
            </a:r>
            <a:r>
              <a:rPr lang="en-US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ထည့်ဝင်ခြင်း၊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spc="-15" dirty="0">
              <a:solidFill>
                <a:srgbClr val="002060"/>
              </a:solidFill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75510"/>
            <a:ext cx="7886700" cy="688682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တရားစွဲတင်ပို့မှု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1" y="1794710"/>
            <a:ext cx="8795631" cy="40726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450"/>
              </a:spcAft>
              <a:buNone/>
            </a:pPr>
            <a:r>
              <a:rPr lang="my-MM" sz="2000" b="1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ယုံကြည်အပ်နှံရေးဖောက်ဖျက်မှု</a:t>
            </a:r>
          </a:p>
          <a:p>
            <a:pPr lvl="1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my-MM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ရာဇသတ်ကြီးပုဒ်မ ၄၀၉  </a:t>
            </a:r>
          </a:p>
          <a:p>
            <a:pPr marL="0" indent="0" algn="just">
              <a:lnSpc>
                <a:spcPct val="150000"/>
              </a:lnSpc>
              <a:spcAft>
                <a:spcPts val="450"/>
              </a:spcAft>
              <a:buNone/>
            </a:pPr>
            <a:r>
              <a:rPr lang="my-MM" sz="2000" b="1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လိမ်လည်အတုပြုလုပ်မှု</a:t>
            </a:r>
          </a:p>
          <a:p>
            <a:pPr lvl="1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my-MM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ရာဇသတ်ကြီးပုဒ်မ ၄၂၀/၄၆၅/၄၇၁ </a:t>
            </a:r>
          </a:p>
          <a:p>
            <a:pPr marL="0" indent="0" algn="just">
              <a:lnSpc>
                <a:spcPct val="150000"/>
              </a:lnSpc>
              <a:spcAft>
                <a:spcPts val="450"/>
              </a:spcAft>
              <a:buNone/>
            </a:pPr>
            <a:r>
              <a:rPr lang="my-MM" sz="2000" b="1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ငွေကြေးခဝါချမှု</a:t>
            </a:r>
          </a:p>
          <a:p>
            <a:pPr lvl="1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v"/>
            </a:pPr>
            <a:r>
              <a:rPr lang="my-MM" sz="2000" spc="-15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ငွေကြေးခဝါချမှုတိုက်ဖျက်ရေး ဥပဒေ ပုဒ်မ ၄၃</a:t>
            </a:r>
            <a:endParaRPr lang="en-US" sz="2000" spc="-15" dirty="0">
              <a:solidFill>
                <a:srgbClr val="002060"/>
              </a:solidFill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2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871" y="539979"/>
            <a:ext cx="7886700" cy="688682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ငွေကြေးခဝါချသည့်နည်းပုံစံများ (</a:t>
            </a:r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ML Typologies</a:t>
            </a: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94660"/>
            <a:ext cx="10515600" cy="5768140"/>
          </a:xfrm>
        </p:spPr>
        <p:txBody>
          <a:bodyPr>
            <a:noAutofit/>
          </a:bodyPr>
          <a:lstStyle/>
          <a:p>
            <a:pPr marL="348854" indent="-348854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‌ဘဏ်များတွင် ငွေကြေးအပ်နှံခြင်း၊</a:t>
            </a:r>
          </a:p>
          <a:p>
            <a:pPr marL="348854" indent="-348854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အိမ်/ခြံ/မြေ ဝယ်ယူခြင်း၊</a:t>
            </a:r>
          </a:p>
          <a:p>
            <a:pPr marL="348854" indent="-348854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မော်တော်ယာဉ်နှင့် ရေယာဉ်များဝယ်ယူခြင်း၊</a:t>
            </a:r>
          </a:p>
          <a:p>
            <a:pPr marL="348854" indent="-348854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စိုက်ပျိုးရေးနှင့် မွေးမြူရေးလုပ်ငန်းများလုပ်ကိုင်ခြင်း၊</a:t>
            </a:r>
          </a:p>
          <a:p>
            <a:pPr marL="348854" indent="-348854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အောင်ဘာလေပေါက်မဲထီလက်မှတ်များအား အမြတ်ပေးဝယ်ယူ၍ ဝင်ငွေရလမ်းဖော်ပြခြင်း၊</a:t>
            </a:r>
          </a:p>
          <a:p>
            <a:pPr marL="348854" indent="-348854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စည်းကြပ်မှုမှ ကင်းလွတ်နေသော ဝင်ငွေများအပေါ် အခွန်ပေးဆောင်ခြင်းဖြင့် ဝင်ငွေရလမ်းဖော်ပြခြင်း၊</a:t>
            </a:r>
          </a:p>
          <a:p>
            <a:pPr marL="348854" indent="-348854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ဘဏ်လုပ်ငန်းလုပ်ကိုင်ခြင်း၊</a:t>
            </a:r>
          </a:p>
          <a:p>
            <a:pPr marL="348854" indent="-348854">
              <a:lnSpc>
                <a:spcPct val="15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ဇနီး/ သားသမီး အမည်များဖြင့် ဘဏ်ငွေစာရင်းများဖွင့်လှစ်ထားရှိခြင်း၊ မြေကွက်များဝယ်ယူခြင်း (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Third Party Money Laundering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my-MM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48854" indent="-348854">
              <a:lnSpc>
                <a:spcPct val="150000"/>
              </a:lnSpc>
            </a:pPr>
            <a:endParaRPr lang="my-MM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48854" indent="-348854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8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524001"/>
            <a:ext cx="4846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6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600" b="1" dirty="0" err="1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</a:t>
            </a:r>
            <a:r>
              <a:rPr lang="en-US" altLang="en-US" sz="2600" b="1" dirty="0">
                <a:solidFill>
                  <a:srgbClr val="7030A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endParaRPr lang="en-US" sz="2600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70" y="2559269"/>
            <a:ext cx="457687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11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8685-E90A-DD88-6932-309146EF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840" y="2508142"/>
            <a:ext cx="9926320" cy="6437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နိုင်ငံရေးပါတီနှင့်ဆက်နွယ်သောငွေကြေးခဝါချမှု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8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8685-E90A-DD88-6932-309146EF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6985"/>
            <a:ext cx="10972800" cy="6437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y-MM" sz="2400" b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နိုင်ငံရေးပါတီနှင့်ဆက်နွယ်သောငွေကြေးခဝါချမှု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3574-A1BE-63C4-7A67-72BEC492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8790"/>
            <a:ext cx="10972800" cy="366967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စွပ်စွဲခံရသူသည်</a:t>
            </a:r>
          </a:p>
          <a:p>
            <a:pPr marL="914400" lvl="1" indent="-457200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ဝရမ်းပြေးတစ်ဦးဖြစ်ကြောင်း၊</a:t>
            </a:r>
          </a:p>
          <a:p>
            <a:pPr marL="914400" lvl="1" indent="-457200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နိုင်ငံသားစိစစ်ရေး ကတ်ပြား(၂)ခု ကိုင်ဆောင်ထားကြောင်း၊ </a:t>
            </a:r>
          </a:p>
          <a:p>
            <a:pPr marL="914400" lvl="1" indent="-457200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မူးယစ်ဆေးဝါးမှုခင်းကျူးလွန်ကြောင်း၊ </a:t>
            </a:r>
          </a:p>
          <a:p>
            <a:pPr marL="914400" lvl="1" indent="-457200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ယခင်လိမ်လည်မှုကျူးလွန်ဖူးကြောင်း</a:t>
            </a:r>
          </a:p>
          <a:p>
            <a:pPr marL="914400" lvl="1" indent="-457200" algn="just"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Investment Group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Co.,Ltd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အပါအဝင် ကုမ္ပဏီလုပ်ငန်းများရှိ ပိုင်ဆိုင်မှုများသည် တရားမဝင် သောနည်းလမ်းဖြင့်ရရှိသည့် ငွေကြေးနှင့်ပစ္စည်းများ ဟုတ်/မဟုတ် စိစစ်ခြင်း။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8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757"/>
            <a:ext cx="10515600" cy="500637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ရရှိသည့်ပိုင်ဆိုင်မှုသတင်းအချက်အလက်အမျိုးအစားများ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89" y="980267"/>
            <a:ext cx="11050621" cy="5225980"/>
          </a:xfrm>
        </p:spPr>
        <p:txBody>
          <a:bodyPr>
            <a:noAutofit/>
          </a:bodyPr>
          <a:lstStyle/>
          <a:p>
            <a:pPr marL="474663" lvl="0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ကျူးလွန်သူပါဝင်ဆောင်ရွက်နေသည့်ကုမ္ပဏီအဖွဲ့အစည်းများ၊</a:t>
            </a:r>
          </a:p>
          <a:p>
            <a:pPr marL="474663" lvl="0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ကျူးလွန်သူပိုင်ကုမ္ပဏီ အမည်များဖြင့် ဖွင့်လှစ်ထားသည့် တရုတ်နိုင်ငံရှိငွေစာရင်းများ၊</a:t>
            </a:r>
          </a:p>
          <a:p>
            <a:pPr marL="474663" lvl="0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ယင်းငွေစာရင်းများမှငွေများကို တရားမဝင်ငွေလွှဲလုပ်ငန်း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ဟွန်ဒီ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လမ်းကြောင်းမှတစ်ဆင့် ငွေကျပ်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၃၃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ဘီလီယံ ကျော်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လွှဲပြောင်းဝင်ရောက်မှုများ၊</a:t>
            </a:r>
          </a:p>
          <a:p>
            <a:pPr marL="474663" lvl="0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ယင်းငွေများကို လူပုဂ္ဂိုလ်/ကုမ္ပဏီဘဏ်ငွေစာရင်းများတွင် အပ်နှံဆောင်ရွက်မှုများ၊ </a:t>
            </a:r>
          </a:p>
          <a:p>
            <a:pPr marL="474663" lvl="0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ရန်ကုန်/နေပြည်တော် ရှိ မြေနှင့်အဆောက်အအုံများ/ အပန်းဖြေစခန်းများ၊ ရွှေ့ပြောင်း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/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မရွှေ့ပြောင်းနိုင်သောပစ္စည်းများ၊ မော်တော်ယာဉ် များ</a:t>
            </a:r>
          </a:p>
          <a:p>
            <a:pPr marL="474663" lvl="0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Stock Share (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၅၄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,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၈၄၇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စု၊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(၁၇၅.၅ သန်း) </a:t>
            </a:r>
          </a:p>
          <a:p>
            <a:pPr marL="474663" lvl="0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လူပုဂ္ဂိုလ်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၂၃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ဦးထံ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ထုတ်ပေးထားသည့် ချေးငွေ၊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ရင်းနှီးငွေကျပ် 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၃</a:t>
            </a:r>
            <a:r>
              <a:rPr lang="en-US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ဘီလီယံကျော်၊ </a:t>
            </a:r>
          </a:p>
          <a:p>
            <a:pPr marL="474663" lvl="0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စုစုပေါင်း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ငွေကြေးနှင့်ပစ္စည်းတန်ဖိုးမှာ ငွေကျပ်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၄၁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.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၆၀၈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ဘီလီယံကျော်နှင့် အမေရိကန်ဒေါ်လာ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၁၇၄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,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၂၉၉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.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၇၀</a:t>
            </a:r>
            <a:r>
              <a:rPr lang="en-US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18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၊</a:t>
            </a:r>
            <a:endParaRPr lang="en-US" sz="1800" b="1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474663" indent="-474663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itchFamily="2" charset="2"/>
              <a:buChar char="v"/>
            </a:pPr>
            <a:r>
              <a:rPr lang="my-MM" sz="18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ဝန်ထမ်းတစ်ဦးထံ ပေးအပ်ထားသည့် စုစုပေါင်းငွေကျပ် သိန်းခြောက်ထောင်ကျော်တန်ဖိုးရှိ ရွှေ၊ ငွေ၊ လက်ဝတ်ရတနာ၊ မော်တော်ယာဉ်၊ နေအိမ်တိုက်ခန်းနှင့် နိုင်ငံခြားငွေများ</a:t>
            </a:r>
          </a:p>
        </p:txBody>
      </p:sp>
    </p:spTree>
    <p:extLst>
      <p:ext uri="{BB962C8B-B14F-4D97-AF65-F5344CB8AC3E}">
        <p14:creationId xmlns:p14="http://schemas.microsoft.com/office/powerpoint/2010/main" val="92905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02" y="1182663"/>
            <a:ext cx="10700425" cy="57669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ဘဏ် ငွေစာရင်း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၂၈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ခုတို့ရှိ လက်ကျန်ငွေ ကျပ်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၁၇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ဘီလျံကျော်၊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ရန်ကုန်တိုင်းဒေသကြီး၊ မန္တလေးတိုင်းဒေသကြီးနှင့် နေပြည်တော်ကောင်စီနယ်မြေတို့ရှိ လယ်/ဥယျာဉ်ခြံ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မြေနှင့် အဆောက်အဦများ၊ ရွှေ့ပြောင်းနိုင်သောပစ္စည်းများ၊ မော်တော်ယာဉ်မျိုးစုံ၊ စုစုပေါင်း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အမေရိကန်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ဒေါ်လာ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၉,၇၇,၆၀၀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နှင့်ညီမျှသော မြန်မာငွေကျပ် (၁,၄၇၇,၀၁၈,၃၂၀.၀၀)တန်ဖိုးရှိ လုပ်ငန်းသုံးပစ္စည်း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များ၊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Myanmar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Thilawa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SEZ Holding Public </a:t>
            </a:r>
            <a:r>
              <a:rPr lang="en-US" sz="20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Co.,Ltd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မှ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Stock Share (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၅) သောင်းကျော်</a:t>
            </a:r>
            <a:endParaRPr lang="en-US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ချေးငွေ၊ ရင်းနှီးငွေကျပ်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၃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ဘီလီယံကျော်အပါအဝင် စုစုပေါင်းငွေကျပ် ငွေကျပ်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၄၁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ဘီလီယံကျော် နှင့် အမေရိကန် ဒေါ်လာ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၁.၇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သိန်းကျော်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ထပ်မံစိစစ်ရရှိသောစုစုပေါင်းငွေကျပ်သိန်း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၆,၄၂၇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)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ကျော်တန်ဖိုးရှိရွှေ၊ငွေ၊လက်ဝတ်ရတနာ၊ မော်တော်ယာဉ်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နှင့် နေအိမ်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တိုက်ခန်းနှင့် </a:t>
            </a:r>
            <a:r>
              <a:rPr lang="en-US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USD</a:t>
            </a:r>
            <a:r>
              <a:rPr lang="my-MM" sz="20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၃၇၄၅၀</a:t>
            </a:r>
            <a:endParaRPr lang="my-MM" sz="2000" spc="-2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endParaRPr lang="my-MM" sz="20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endParaRPr lang="en-US" sz="2000" spc="-2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 txBox="1">
            <a:spLocks/>
          </p:cNvSpPr>
          <p:nvPr/>
        </p:nvSpPr>
        <p:spPr>
          <a:xfrm>
            <a:off x="838200" y="135929"/>
            <a:ext cx="10515600" cy="91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ထိန်းချုပ်ခြင်းနှင့် သိမ်းဆည်းခြင်းဆောင်ရွက်ခဲ့သည့် ပစ္စည်းစာရင်း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8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629"/>
            <a:ext cx="10515600" cy="666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ပြစ်မှုကျူးလွန်သူများ ဖွဲ့စည်းတည်ထောင်လုပ်ကိုင်ခဲ့သည့် နိုင်ငံရေးပါတီနှင့်ကုမ္ပဏီလုပ်ငန်းများ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628" y="1494750"/>
            <a:ext cx="8702743" cy="463173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r>
              <a:rPr lang="my-MM" sz="2200" b="1" dirty="0">
                <a:solidFill>
                  <a:srgbClr val="002060"/>
                </a:solidFill>
              </a:rPr>
              <a:t>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 Trading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Co.,Ltd</a:t>
            </a:r>
            <a:endParaRPr lang="my-MM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0" indent="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 Finance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Co,Ltd</a:t>
            </a:r>
            <a:endParaRPr lang="my-MM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0" indent="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 Technology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Co,Ltd</a:t>
            </a:r>
            <a:endParaRPr lang="my-MM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0" indent="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 Investment Group </a:t>
            </a:r>
            <a:r>
              <a:rPr lang="en-US" sz="2200" dirty="0" err="1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Co,Ltd</a:t>
            </a:r>
            <a:endParaRPr lang="my-MM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  <a:p>
            <a:pPr marL="0" indent="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	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A Foundation</a:t>
            </a:r>
          </a:p>
          <a:p>
            <a:pPr marL="0" indent="0">
              <a:lnSpc>
                <a:spcPct val="200000"/>
              </a:lnSpc>
              <a:buNone/>
              <a:tabLst>
                <a:tab pos="463550" algn="l"/>
              </a:tabLst>
            </a:pPr>
            <a:endParaRPr lang="en-US" sz="2200" dirty="0">
              <a:solidFill>
                <a:srgbClr val="002060"/>
              </a:solidFill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0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629"/>
            <a:ext cx="10515600" cy="6661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ပါဝင်သည့်ငွေကြေးခဝါချမှုအမျိုးအစားများ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628" y="1513038"/>
            <a:ext cx="8702743" cy="1934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r>
              <a:rPr lang="my-MM" sz="2200" b="1" dirty="0">
                <a:solidFill>
                  <a:srgbClr val="002060"/>
                </a:solidFill>
              </a:rPr>
              <a:t>	</a:t>
            </a:r>
            <a:r>
              <a:rPr lang="en-US" sz="2200" b="1" dirty="0">
                <a:solidFill>
                  <a:srgbClr val="002060"/>
                </a:solidFill>
              </a:rPr>
              <a:t>Self Laundering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r>
              <a:rPr lang="en-US" sz="22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Third Party Laundering</a:t>
            </a:r>
          </a:p>
          <a:p>
            <a:pPr marL="0" indent="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629"/>
            <a:ext cx="10515600" cy="66613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နိုင်ငံတကာပူးပေါင်းဆောင်ရွက်မှု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628" y="1513038"/>
            <a:ext cx="8702743" cy="1934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  <a:tabLst>
                <a:tab pos="463550" algn="l"/>
              </a:tabLst>
            </a:pPr>
            <a:r>
              <a:rPr lang="my-MM" sz="22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	တရုတ်နိုင်ငံတွင် ဖွင့်လှစ်ထားသည့် ဘဏ်ငွေစာရင်း ( ၅ ) နှင့်ပတ်သက်၍</a:t>
            </a:r>
            <a:r>
              <a:rPr lang="en-US" sz="22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MFU </a:t>
            </a:r>
            <a:r>
              <a:rPr lang="my-MM" sz="22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မှတစ်ဆင့် တရုတ်ပြည်သူ့သမ္မတနိုင်ငံ </a:t>
            </a:r>
            <a:r>
              <a:rPr lang="en-US" sz="22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FIU </a:t>
            </a:r>
            <a:r>
              <a:rPr lang="my-MM" sz="22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ထံမှတောင်းခံခဲ့</a:t>
            </a:r>
            <a:endParaRPr lang="en-US" sz="22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6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2510757"/>
            <a:ext cx="7274560" cy="9182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နိုင်ငံသားစိစစ်ရေးကဒ်အတုများအသုံးပြု၍ ကုမ္ပဏီများဖွဲ့စည်းကာ လိမ်လည်မှုကျူးလွန်သည့်မှုခင်းဖြစ်စဉ်နမူနာ</a:t>
            </a:r>
            <a:endParaRPr lang="en-US" sz="24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97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640"/>
            <a:ext cx="10515600" cy="748770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မှုခင်းဖြစ်စဉ်</a:t>
            </a:r>
            <a:endParaRPr lang="en-US" sz="24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8" y="1412239"/>
            <a:ext cx="11454063" cy="4555717"/>
          </a:xfrm>
        </p:spPr>
        <p:txBody>
          <a:bodyPr>
            <a:normAutofit/>
          </a:bodyPr>
          <a:lstStyle/>
          <a:p>
            <a:pPr marL="465138" indent="-465138" algn="just">
              <a:lnSpc>
                <a:spcPct val="170000"/>
              </a:lnSpc>
              <a:spcAft>
                <a:spcPts val="600"/>
              </a:spcAft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သတင်းပို့အဖွဲ့အစည်းများ၏ သတင်းပို့ချက်များအရ လူပုဂ္ဂိုလ်(၄၉)ဦးတို့သည် </a:t>
            </a:r>
          </a:p>
          <a:p>
            <a:pPr marL="922338" lvl="1" indent="-465138" algn="just">
              <a:lnSpc>
                <a:spcPct val="170000"/>
              </a:lnSpc>
              <a:spcAft>
                <a:spcPts val="600"/>
              </a:spcAft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အွန်လိုင်းစနစ်အသုံးပြုသူများထံမှ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နည်းလမ်းအမျိုးမျိုးဖြင့်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ငွေများလိမ်လည်ရယူခြင်း၊ </a:t>
            </a:r>
          </a:p>
          <a:p>
            <a:pPr marL="922338" lvl="1" indent="-465138" algn="just">
              <a:lnSpc>
                <a:spcPct val="170000"/>
              </a:lnSpc>
              <a:spcAft>
                <a:spcPts val="600"/>
              </a:spcAft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နိုင်ငံသားစိစစ်ရေးကတ်</a:t>
            </a:r>
            <a:r>
              <a:rPr lang="en-US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200" spc="1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အတုများကိုင်ဆောင်၍ ဘဏ်စာရင်းဖွင့်လှစ်အသုံးပြုခြင်း၊</a:t>
            </a:r>
          </a:p>
          <a:p>
            <a:pPr marL="922338" lvl="1" indent="-465138" algn="just">
              <a:lnSpc>
                <a:spcPct val="170000"/>
              </a:lnSpc>
              <a:spcAft>
                <a:spcPts val="600"/>
              </a:spcAft>
            </a:pPr>
            <a:r>
              <a:rPr lang="my-MM" sz="22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နိုင်ငံသားစိစစ်ရေးကတ်</a:t>
            </a:r>
            <a:r>
              <a:rPr lang="my-MM" sz="2200" spc="1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အတုများအသုံးပြု၍နိုင်ငံရပ်ခြားမှကုမ္ပဏီများ၏အမည်နှင့်ဆင်တူသည့်</a:t>
            </a:r>
            <a:r>
              <a:rPr lang="en-US" sz="2200" spc="1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200" spc="100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ကုမ္ပဏီများဖွဲ့စည်း၍ ငွေကြေးလိမ်လည်ခြင်း</a:t>
            </a:r>
            <a:endParaRPr lang="en-US" sz="22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32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24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Predicate Offence</a:t>
            </a:r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55" y="1283368"/>
            <a:ext cx="11672090" cy="47492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my-MM" sz="20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အွန်လိုင်းနှင့်ဖုန်းခေါ်ဆိုမှုများအပါအဝင်နည်းလမ်းမျိုးစုံဖြင့် လိမ်လည်မှုများပြုလုပ်ခြင်း</a:t>
            </a:r>
            <a:endParaRPr lang="en-US" sz="20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465138" indent="-465138" algn="just">
              <a:lnSpc>
                <a:spcPct val="17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A </a:t>
            </a:r>
            <a:r>
              <a:rPr lang="en-US" sz="2000" dirty="0" err="1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Co.,Ltd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မန်နေဂျင်းဒါရိုက်တာ ဒေါ်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XXXX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နှင့် ခင်ပွန်းဖြစ်သူ နိုင်ဂျီးရီးယားနိုင်ငံသား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XXXX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နှင့် အဖွဲ့သည် နိုင်ငံသားစိစစ်ရေးကတ်အတုများကိုင်ဆောင်၍ ဘဏ်ငွေစာရင်းများ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/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ကုမ္ပဏီများဖွင့်လှစ်ခဲ့ပြီး အွန်လိုင်းအသုံးပြု သူများထံမှ </a:t>
            </a:r>
            <a:r>
              <a:rPr lang="my-MM" sz="2000" spc="-2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နည်းလမ်းအမျိုးမျိုးဖြင့်ငွေကြေးများလိမ်လည်ရယူခြင်း၊ </a:t>
            </a:r>
          </a:p>
          <a:p>
            <a:pPr marL="465138" indent="-465138" algn="just">
              <a:lnSpc>
                <a:spcPct val="17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အမေရိကန်ဒေါ်လာအတုများ အသုံးပြုကာ ပြည်တွင်း၌ လိမ်လည်မှုများကျူးလွန်ခဲ့ခြင်း၊</a:t>
            </a:r>
          </a:p>
          <a:p>
            <a:pPr marL="465138" indent="-465138" algn="just">
              <a:lnSpc>
                <a:spcPct val="170000"/>
              </a:lnSpc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လိမ်လည်မှုများကျူးလွန်ရာတွင် အသုံးပြုခဲ့သော ဘဏ်ငွေစာရင်းများ၊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MPU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ကတ်များ၊ ဖုန်းဆင်းကတ်များနှင့် ကုမ္ပဏီမှတ်ပုံတင်စာရွက်စာတမ်း အထောက်အထားများကို သက်သေခံပစ္စည်းများအဖြစ်သိမ်းဆည်း၍ </a:t>
            </a:r>
            <a:r>
              <a:rPr lang="my-MM" sz="2000" spc="-2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ရာဇသတ်ကြီး ပုဒ်မ ၄၀၉၊ ရာဇသတ်ကြီးပုဒ်မ ၄၂၀/၄၆၈၊ ရာဇသတ်ကြီးပုဒ်မ ၄၈၉-ခ/၄၈၉-ဂ/၁၁၄ တို့ဖြင့် အရေးယူ ခဲ့ပြီးဖြစ်ကြောင်း၊</a:t>
            </a:r>
            <a:endParaRPr lang="my-MM" sz="2000" dirty="0"/>
          </a:p>
        </p:txBody>
      </p:sp>
    </p:spTree>
    <p:extLst>
      <p:ext uri="{BB962C8B-B14F-4D97-AF65-F5344CB8AC3E}">
        <p14:creationId xmlns:p14="http://schemas.microsoft.com/office/powerpoint/2010/main" val="383375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42257" y="1509386"/>
            <a:ext cx="10961914" cy="359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မူရင်းပိုင်ရှင် (သို့) သံသယရှိသည့်တရားခံ၏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ID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ကိုဖုံးကွယ်ရန်၊</a:t>
            </a:r>
          </a:p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ကုမ္ပဏီအဖွဲ့အစည်း၏ထိန်းချုပ်မှုအောက်ရှိ ငွေစာရင်း (သို့) ပစ္စည်း၏ အကြောင်းအရင်းမှန်ကို ဖုံးကွယ်ရန်၊</a:t>
            </a:r>
          </a:p>
          <a:p>
            <a:pPr marL="457200" indent="-457200" algn="just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ကုမ္ပဏီအဖွဲ့အစည်းများနှင့်ဆက်နွယ်သည့် ငွေကြေး (သို့) ပစ္စည်း၏ အရင်းအမြစ်နှင့် အသုံးပြုမှုကို ဖုံးကွယ်ရန်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434639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ဖုံးကွယ်ရခြင်းရည်ရွယ်ချက်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3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981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5"/>
            <a:ext cx="10515600" cy="918243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ငွေကြေးခဝါချမှု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9" y="1297116"/>
            <a:ext cx="11727508" cy="543025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A Co.,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Ltd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မန်နေဂျင်းဒါရိုက်တာ ဒေါ်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XXXX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သည် ခင်ပွန်းဖြစ်သူ နိုင်ဂျီးရီးယားနိုင်ငံသား၏ စီမံခန့်ခွဲမှုဖြင့် နိုင်ငံသား စိစစ်ရေးကတ်အတုများ ပြုလုပ်ကာ ပြည်ပနိုင်ငံအသီးသီးရှိ အမှန်တကယ်စီးပွားရေးလုပ်ငန်းဆောင်ရွက်နေသော ကုမ္ပဏီများ၏ အမည်ဆင်တူကုမ္ပဏီအမည်များဖြင့် ပြည်တွင်း၌ ကုမ္ပဏီများဖွဲ့စည်းတည်ထောင်ပြီး ယင်းကုမ္ပဏီ များ၏အမည်များဖြင့် ဘဏ်ငွေစာရင်းများဖွင့်လှစ်၍ ငွေကြေးလိမ်လည်ရယူမှုများပြုလုပ်ခဲ့ကြောင်း၊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အဆိုပါ လိမ်လည်မှုများမှ ရရှိလာသော ငွေကြေးများကို ၎င်းတို့တည်ထောင်ထားသော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A Co.,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Ltd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အနေဖြင့်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Football Agency, Import and Export, Travels and Tours, General Merchandise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လုပ်ငန်းများဆောင်ရွက် ကြောင်း ဟန်ပြကာ ဝန်ထမ်းများအား လစာပေးချေခြင်း၊ ပြည်တွင်းအခွန်များဦးစီးဌာန၌ အခွန်ပေးဆောင်ခြင်းများ ပြုလုပ်ကာ ငွေဖြူများအဖြစ် ဆောင်ရွက်ခဲ့ကြောင်း၊ </a:t>
            </a:r>
            <a:r>
              <a:rPr lang="my-MM" sz="2000" spc="-2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A Co.,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Ltd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မန်နေဂျင်းဒါရိုက်တာ ဒေါ်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XXXX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၏ ခင်ပွန်း နိုင်ဂျီးရီးယားနိုင်ငံသားအနေဖြင့် ငွေကြေး ခဝါချမှုဖြင့်အရေးယူဆောင်ရွက်ထားရှိကြောင်း</a:t>
            </a:r>
            <a:endParaRPr lang="my-MM" sz="2000" spc="-20" dirty="0">
              <a:solidFill>
                <a:srgbClr val="002060"/>
              </a:solidFill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000" spc="-20" dirty="0">
              <a:solidFill>
                <a:srgbClr val="002060"/>
              </a:solidFill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79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7D4B-66D8-B3AD-D55E-4D1E1BA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243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ပြစ်မှုကျူးလွန်ရာမှရရှိသည့်ငွေကြေးနှင့်ပစ္စည်းများအား ထိန်းချုပ်မှု/ သိမ်းဆည်းမှု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34780-7637-9D27-B07E-C4F2CFAA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49" y="1427746"/>
            <a:ext cx="10797191" cy="50775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ငွေကြေးဆိုင်ရာစုံစမ်းစစ်ဆေးခြင်းဆောင်ရွက်ပြီးနောက် ထိန်းချုပ်/သိမ်းဆည်းထားရှိမှု-</a:t>
            </a:r>
            <a:endParaRPr lang="my-MM" sz="2000" dirty="0">
              <a:solidFill>
                <a:srgbClr val="002060"/>
              </a:solidFill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ပြစ်မှုကျူးလွန်သူများပိုင်ဆိုင်သည့် </a:t>
            </a:r>
            <a:endParaRPr lang="my-MM" sz="2000" dirty="0">
              <a:solidFill>
                <a:srgbClr val="002060"/>
              </a:solidFill>
              <a:effectLst/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တိုက်ခန်း</a:t>
            </a:r>
            <a:r>
              <a:rPr lang="my-MM" sz="2000" dirty="0">
                <a:solidFill>
                  <a:srgbClr val="00206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(၁)ခန်း (ကာလတန်ဖိုး ကျပ် ၄၇.၀၀ သန်း)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y-MM" sz="2000" dirty="0">
                <a:solidFill>
                  <a:srgbClr val="00206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ရုံးသုံးပရိဘောဂများနှင့် လျှပ်စစ်အသုံးအဆောင်ပစ္စည်း (၃၇)မျိုး (ကာလတန်ဖိုးကျပ် ၈၅.၇၄၈ သန်း)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my-MM" sz="2000" dirty="0">
                <a:solidFill>
                  <a:srgbClr val="00206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ပုဂ္ဂလိကဘဏ်များရှိ-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my-MM" sz="2000" dirty="0">
                <a:solidFill>
                  <a:srgbClr val="00206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ငွေစာရင်း (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၁၈</a:t>
            </a:r>
            <a:r>
              <a:rPr lang="my-MM" sz="2000" dirty="0">
                <a:solidFill>
                  <a:srgbClr val="00206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)ခုမှ ငွေကျပ် (၉.၉၈၉)သန်း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နှင့် အမေရိကန်ဒေါ်လာ (၅၄၀.၄၂)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my-MM" sz="2000" dirty="0">
                <a:solidFill>
                  <a:srgbClr val="00206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(စုစုပေါင်း ငွေကျပ်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၁၄၂.၇၃၇</a:t>
            </a:r>
            <a:r>
              <a:rPr lang="my-MM" sz="2000" dirty="0">
                <a:solidFill>
                  <a:srgbClr val="002060"/>
                </a:solidFill>
                <a:effectLst/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သန်း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 နှင့် အမေရိကန်ဒေါ်လာ ၅၄၀.၄၂)</a:t>
            </a:r>
            <a:endParaRPr lang="en-US" sz="2000" spc="-20" dirty="0">
              <a:solidFill>
                <a:srgbClr val="002060"/>
              </a:solidFill>
              <a:latin typeface="Pyidaungsu" panose="020B0502040204020203" pitchFamily="34" charset="0"/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16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4990-77F1-41EC-AC7A-DD6021DF3E98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AFA8B8-F3E0-A974-FA7A-313CE862FED3}"/>
              </a:ext>
            </a:extLst>
          </p:cNvPr>
          <p:cNvSpPr txBox="1">
            <a:spLocks/>
          </p:cNvSpPr>
          <p:nvPr/>
        </p:nvSpPr>
        <p:spPr>
          <a:xfrm>
            <a:off x="838200" y="-48638"/>
            <a:ext cx="10515600" cy="918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Establishing of companies with similar names to foreign companies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0D4835-42E1-102E-D78F-55E5B96DA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84489"/>
              </p:ext>
            </p:extLst>
          </p:nvPr>
        </p:nvGraphicFramePr>
        <p:xfrm>
          <a:off x="622570" y="869604"/>
          <a:ext cx="11125734" cy="519150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30809">
                  <a:extLst>
                    <a:ext uri="{9D8B030D-6E8A-4147-A177-3AD203B41FA5}">
                      <a16:colId xmlns:a16="http://schemas.microsoft.com/office/drawing/2014/main" val="4233616599"/>
                    </a:ext>
                  </a:extLst>
                </a:gridCol>
                <a:gridCol w="2930060">
                  <a:extLst>
                    <a:ext uri="{9D8B030D-6E8A-4147-A177-3AD203B41FA5}">
                      <a16:colId xmlns:a16="http://schemas.microsoft.com/office/drawing/2014/main" val="3867603857"/>
                    </a:ext>
                  </a:extLst>
                </a:gridCol>
                <a:gridCol w="1645505">
                  <a:extLst>
                    <a:ext uri="{9D8B030D-6E8A-4147-A177-3AD203B41FA5}">
                      <a16:colId xmlns:a16="http://schemas.microsoft.com/office/drawing/2014/main" val="812671226"/>
                    </a:ext>
                  </a:extLst>
                </a:gridCol>
                <a:gridCol w="1889674">
                  <a:extLst>
                    <a:ext uri="{9D8B030D-6E8A-4147-A177-3AD203B41FA5}">
                      <a16:colId xmlns:a16="http://schemas.microsoft.com/office/drawing/2014/main" val="50393700"/>
                    </a:ext>
                  </a:extLst>
                </a:gridCol>
                <a:gridCol w="4129686">
                  <a:extLst>
                    <a:ext uri="{9D8B030D-6E8A-4147-A177-3AD203B41FA5}">
                      <a16:colId xmlns:a16="http://schemas.microsoft.com/office/drawing/2014/main" val="662677853"/>
                    </a:ext>
                  </a:extLst>
                </a:gridCol>
              </a:tblGrid>
              <a:tr h="5827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Company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Co;, Registration Number and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Name of Foreign Company, based country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279191"/>
                  </a:ext>
                </a:extLst>
              </a:tr>
              <a:tr h="5123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DT-2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Mr.xxxxxxxxxxxx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</a:t>
                      </a: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123466789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2-12-2019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dT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2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Co.,Ltd</a:t>
                      </a:r>
                      <a:r>
                        <a:rPr lang="my-MM" sz="1400" kern="1200" dirty="0">
                          <a:solidFill>
                            <a:schemeClr val="dk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Saudi Arabia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059576"/>
                  </a:ext>
                </a:extLst>
              </a:tr>
              <a:tr h="5123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SP INDUSTRY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Mr.xxxxxxxxxxxx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234567891</a:t>
                      </a:r>
                      <a:endParaRPr lang="my-MM" sz="1400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1-3-2017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SPI LTD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 Thailand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009148"/>
                  </a:ext>
                </a:extLst>
              </a:tr>
              <a:tr h="5123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DEWLTD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345678912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30-3-2017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DEW FZE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 Qatar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816321"/>
                  </a:ext>
                </a:extLst>
              </a:tr>
              <a:tr h="5123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SIM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Mr.xxxxxxxxxxxx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456789123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12-11-2018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SIFM LTD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  Egypt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598931"/>
                  </a:ext>
                </a:extLst>
              </a:tr>
              <a:tr h="5123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P MM E HOLDING CO.,LTD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Mr.xxxxxxxxxxxx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567891234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9-1-2019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PMEH CO.,LTD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Myanmar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954593"/>
                  </a:ext>
                </a:extLst>
              </a:tr>
              <a:tr h="5123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 S.A.DE C.V CO,.LTD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678912345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9-5-2019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 SA de CV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34973"/>
                  </a:ext>
                </a:extLst>
              </a:tr>
              <a:tr h="5123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W ENC CO.,LTD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891234567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9-5-2019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W E&amp;C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South Korea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425874"/>
                  </a:ext>
                </a:extLst>
              </a:tr>
              <a:tr h="51235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AP MFG INC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Mr.xxxxxxxxxxxx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912345678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12-7-2019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AP MFG. INC.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South Korea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807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200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4990-77F1-41EC-AC7A-DD6021DF3E98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B1B55E-48F1-F61D-757C-D0622C41CBF1}"/>
              </a:ext>
            </a:extLst>
          </p:cNvPr>
          <p:cNvSpPr txBox="1">
            <a:spLocks/>
          </p:cNvSpPr>
          <p:nvPr/>
        </p:nvSpPr>
        <p:spPr>
          <a:xfrm>
            <a:off x="838200" y="38573"/>
            <a:ext cx="10515600" cy="918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Establishing of companies with similar names to foreign companies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A77F60-96C9-A860-9787-006E62CB2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86463"/>
              </p:ext>
            </p:extLst>
          </p:nvPr>
        </p:nvGraphicFramePr>
        <p:xfrm>
          <a:off x="313509" y="956816"/>
          <a:ext cx="11515819" cy="575233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49420">
                  <a:extLst>
                    <a:ext uri="{9D8B030D-6E8A-4147-A177-3AD203B41FA5}">
                      <a16:colId xmlns:a16="http://schemas.microsoft.com/office/drawing/2014/main" val="4233616599"/>
                    </a:ext>
                  </a:extLst>
                </a:gridCol>
                <a:gridCol w="3032792">
                  <a:extLst>
                    <a:ext uri="{9D8B030D-6E8A-4147-A177-3AD203B41FA5}">
                      <a16:colId xmlns:a16="http://schemas.microsoft.com/office/drawing/2014/main" val="3867603857"/>
                    </a:ext>
                  </a:extLst>
                </a:gridCol>
                <a:gridCol w="1703198">
                  <a:extLst>
                    <a:ext uri="{9D8B030D-6E8A-4147-A177-3AD203B41FA5}">
                      <a16:colId xmlns:a16="http://schemas.microsoft.com/office/drawing/2014/main" val="812671226"/>
                    </a:ext>
                  </a:extLst>
                </a:gridCol>
                <a:gridCol w="1955930">
                  <a:extLst>
                    <a:ext uri="{9D8B030D-6E8A-4147-A177-3AD203B41FA5}">
                      <a16:colId xmlns:a16="http://schemas.microsoft.com/office/drawing/2014/main" val="50393700"/>
                    </a:ext>
                  </a:extLst>
                </a:gridCol>
                <a:gridCol w="4274479">
                  <a:extLst>
                    <a:ext uri="{9D8B030D-6E8A-4147-A177-3AD203B41FA5}">
                      <a16:colId xmlns:a16="http://schemas.microsoft.com/office/drawing/2014/main" val="662677853"/>
                    </a:ext>
                  </a:extLst>
                </a:gridCol>
              </a:tblGrid>
              <a:tr h="414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Company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Co;, Registration Number and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Name of Foreign Company, based country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279191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SL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987654321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3-10-2019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JSLL 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China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260872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A S.A LIMITED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876543210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9-10-2019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A S.A/ Portugal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236867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S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76543219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21-1-2020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STRO Ltd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.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/ Bulgaria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059576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BIS D.D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12345678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20-1-2020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BI Split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d.d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Croatia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009148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JC INDUSTRIAL CO.,LTD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23456678</a:t>
                      </a:r>
                      <a:endParaRPr lang="my-MM" sz="1400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6-4-2020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JCI (Vietnam)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Co.,Ltd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Vietnam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816321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EN S.A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98765543</a:t>
                      </a:r>
                      <a:endParaRPr lang="my-MM" sz="1400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18-4-2020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EN S.A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South Korea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598931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PLP (PVT)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385736294</a:t>
                      </a:r>
                      <a:endParaRPr lang="my-MM" sz="1400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15-6-2020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PVT LTD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 Pakistan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954593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TS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682057262</a:t>
                      </a:r>
                      <a:endParaRPr lang="my-MM" sz="1400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10-7-2020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TS Ltd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Thailand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34973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BGIE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482685960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6-8-2020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BGIE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425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784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4990-77F1-41EC-AC7A-DD6021DF3E98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F8F621-172B-72B6-5690-2C6C8019D68A}"/>
              </a:ext>
            </a:extLst>
          </p:cNvPr>
          <p:cNvSpPr txBox="1">
            <a:spLocks/>
          </p:cNvSpPr>
          <p:nvPr/>
        </p:nvSpPr>
        <p:spPr>
          <a:xfrm>
            <a:off x="838200" y="-48638"/>
            <a:ext cx="10515600" cy="918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Establishing of companies with similar names to foreign companies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5C750B-B6E9-8C7C-9588-0841DAB6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339950"/>
              </p:ext>
            </p:extLst>
          </p:nvPr>
        </p:nvGraphicFramePr>
        <p:xfrm>
          <a:off x="472440" y="899635"/>
          <a:ext cx="11414760" cy="510006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44598">
                  <a:extLst>
                    <a:ext uri="{9D8B030D-6E8A-4147-A177-3AD203B41FA5}">
                      <a16:colId xmlns:a16="http://schemas.microsoft.com/office/drawing/2014/main" val="4233616599"/>
                    </a:ext>
                  </a:extLst>
                </a:gridCol>
                <a:gridCol w="3006177">
                  <a:extLst>
                    <a:ext uri="{9D8B030D-6E8A-4147-A177-3AD203B41FA5}">
                      <a16:colId xmlns:a16="http://schemas.microsoft.com/office/drawing/2014/main" val="3867603857"/>
                    </a:ext>
                  </a:extLst>
                </a:gridCol>
                <a:gridCol w="1688252">
                  <a:extLst>
                    <a:ext uri="{9D8B030D-6E8A-4147-A177-3AD203B41FA5}">
                      <a16:colId xmlns:a16="http://schemas.microsoft.com/office/drawing/2014/main" val="812671226"/>
                    </a:ext>
                  </a:extLst>
                </a:gridCol>
                <a:gridCol w="1938765">
                  <a:extLst>
                    <a:ext uri="{9D8B030D-6E8A-4147-A177-3AD203B41FA5}">
                      <a16:colId xmlns:a16="http://schemas.microsoft.com/office/drawing/2014/main" val="50393700"/>
                    </a:ext>
                  </a:extLst>
                </a:gridCol>
                <a:gridCol w="4236968">
                  <a:extLst>
                    <a:ext uri="{9D8B030D-6E8A-4147-A177-3AD203B41FA5}">
                      <a16:colId xmlns:a16="http://schemas.microsoft.com/office/drawing/2014/main" val="662677853"/>
                    </a:ext>
                  </a:extLst>
                </a:gridCol>
              </a:tblGrid>
              <a:tr h="414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Company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Director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Co;, Registration Number and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Name of Foreign Company, based country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279191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MDGES Trading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123456789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7-9-2020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MDGE Trading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Myanmar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24354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CC INC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234567891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22-11-2019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CCI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Romania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8239650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QST CO.,LTD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345678912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10-7-2017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QST </a:t>
                      </a:r>
                      <a:r>
                        <a:rPr lang="en-US" sz="1400" dirty="0" err="1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Co.,Ltd</a:t>
                      </a:r>
                      <a:r>
                        <a:rPr lang="my-MM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China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340272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HL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Co.,Ltd</a:t>
                      </a: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456789123</a:t>
                      </a:r>
                      <a:endParaRPr lang="my-MM" sz="1400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9-12-2019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HL 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 Egypt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059576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BS 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567891234</a:t>
                      </a:r>
                      <a:endParaRPr lang="my-MM" sz="1400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20-1-2020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BRO SRL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 Italy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009148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MW INC.,LTD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678912345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30-3-2020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MW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 Malaysia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816321"/>
                  </a:ext>
                </a:extLst>
              </a:tr>
              <a:tr h="46565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PAL COPORATION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Co.,Ltd</a:t>
                      </a:r>
                      <a:endParaRPr lang="en-US" sz="1400" dirty="0"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Mr.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xxxxxxxxxxxx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၊ </a:t>
                      </a:r>
                      <a:r>
                        <a:rPr lang="en-US" sz="1400" dirty="0" err="1">
                          <a:latin typeface="Pyidaungsu" pitchFamily="34" charset="0"/>
                          <a:cs typeface="Pyidaungsu" pitchFamily="34" charset="0"/>
                        </a:rPr>
                        <a:t>Ms.xxxxxxxxxxx</a:t>
                      </a:r>
                      <a:endParaRPr lang="en-US" sz="1400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789123456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11-2-2020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Pyidaungsu" pitchFamily="34" charset="0"/>
                          <a:cs typeface="Pyidaungsu" pitchFamily="34" charset="0"/>
                        </a:rPr>
                        <a:t>PAQL LEATHER </a:t>
                      </a:r>
                      <a:r>
                        <a:rPr lang="my-MM" sz="1400" dirty="0">
                          <a:latin typeface="Pyidaungsu" pitchFamily="34" charset="0"/>
                          <a:cs typeface="Pyidaungsu" pitchFamily="34" charset="0"/>
                        </a:rPr>
                        <a:t>/ </a:t>
                      </a:r>
                      <a:r>
                        <a:rPr lang="en-US" sz="1400" dirty="0">
                          <a:latin typeface="Pyidaungsu" pitchFamily="34" charset="0"/>
                          <a:cs typeface="Pyidaungsu" pitchFamily="34" charset="0"/>
                        </a:rPr>
                        <a:t>China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59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06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4990-77F1-41EC-AC7A-DD6021DF3E98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 descr="D:\Dir Aung Naing Swe\FIU\70-2020 (STR)\From Akk's Phone\IMG_61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r="7465"/>
          <a:stretch/>
        </p:blipFill>
        <p:spPr bwMode="auto">
          <a:xfrm>
            <a:off x="2005782" y="1775759"/>
            <a:ext cx="4754834" cy="423000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ir Aung Naing Swe\FIU\70-2020 (STR)\From Akk's Phone\IMG_6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" r="1378" b="13809"/>
          <a:stretch/>
        </p:blipFill>
        <p:spPr bwMode="auto">
          <a:xfrm>
            <a:off x="6949301" y="1775758"/>
            <a:ext cx="4657682" cy="423000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524434" y="427207"/>
            <a:ext cx="11567886" cy="861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my-MM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လိမ်လည်မှုများ၌ ပြစ်မှုကျူးလွန်သူများအသုံးပြုခဲ့သော သိမ်းဆည်းရမိခဲ့သည့် ကုမ္ပဏီမှတ်ပုံတင်လက်မှတ်များ၊ ယင်းကုမ္ပဏီအမည်များဖြင့်ငွေကြေးထုတ်ယူမှု မှတ်တမ်းများနှင့် ကုမ္ပဏီတံဆိပ်တုံးများ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yidaungsu" pitchFamily="34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11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288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Panama 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1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1197" r="2144" b="5476"/>
          <a:stretch/>
        </p:blipFill>
        <p:spPr bwMode="auto">
          <a:xfrm>
            <a:off x="130428" y="-76200"/>
            <a:ext cx="544368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4" r="1570" b="4630"/>
          <a:stretch/>
        </p:blipFill>
        <p:spPr bwMode="auto">
          <a:xfrm>
            <a:off x="4956692" y="-1194180"/>
            <a:ext cx="7200331" cy="348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9" r="2003" b="5030"/>
          <a:stretch/>
        </p:blipFill>
        <p:spPr bwMode="auto">
          <a:xfrm>
            <a:off x="4495801" y="3733800"/>
            <a:ext cx="7011537" cy="3384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/>
          <a:stretch/>
        </p:blipFill>
        <p:spPr bwMode="auto">
          <a:xfrm>
            <a:off x="-228201" y="4225497"/>
            <a:ext cx="5802313" cy="287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 r="1813" b="4416"/>
          <a:stretch/>
        </p:blipFill>
        <p:spPr bwMode="auto">
          <a:xfrm>
            <a:off x="6248400" y="1295401"/>
            <a:ext cx="6068286" cy="2930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1" r="1729" b="5793"/>
          <a:stretch/>
        </p:blipFill>
        <p:spPr bwMode="auto">
          <a:xfrm>
            <a:off x="40085" y="2052135"/>
            <a:ext cx="4896134" cy="234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22098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ML/PEPs/Tax Haven/Company Service Provider/Offshore Company/</a:t>
            </a:r>
          </a:p>
        </p:txBody>
      </p:sp>
    </p:spTree>
    <p:extLst>
      <p:ext uri="{BB962C8B-B14F-4D97-AF65-F5344CB8AC3E}">
        <p14:creationId xmlns:p14="http://schemas.microsoft.com/office/powerpoint/2010/main" val="3220339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288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Paradise 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46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54" y="4748188"/>
            <a:ext cx="1884392" cy="21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93" y="2352347"/>
            <a:ext cx="3143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01" y="4779718"/>
            <a:ext cx="3143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61847"/>
            <a:ext cx="20193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73" y="2152814"/>
            <a:ext cx="20478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9" y="4779718"/>
            <a:ext cx="3143250" cy="21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4" t="20213" r="35103" b="18860"/>
          <a:stretch/>
        </p:blipFill>
        <p:spPr bwMode="auto">
          <a:xfrm>
            <a:off x="7667625" y="101901"/>
            <a:ext cx="1479580" cy="170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24360"/>
          <a:stretch/>
        </p:blipFill>
        <p:spPr bwMode="auto">
          <a:xfrm>
            <a:off x="3690774" y="524564"/>
            <a:ext cx="2143125" cy="124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04" y="1231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t="28299" r="29329" b="26828"/>
          <a:stretch/>
        </p:blipFill>
        <p:spPr bwMode="auto">
          <a:xfrm>
            <a:off x="9044226" y="147013"/>
            <a:ext cx="1623774" cy="161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20031" r="7433" b="17348"/>
          <a:stretch/>
        </p:blipFill>
        <p:spPr bwMode="auto">
          <a:xfrm>
            <a:off x="5833898" y="412859"/>
            <a:ext cx="1813036" cy="13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6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393368" y="1219200"/>
            <a:ext cx="9437915" cy="47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သဏ္ဍာန်ဆောင်ကုမ္ပဏီများကို အသုံးပြုခြင်း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ရှုတ်ထွေးသည့် ပိုင်ဆိုင်မှုနှင့်ထိန်းချုပ်မှုပုံစံ ကို အသုံးပြုခြင်း၊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Bearer shares and bearer share warrants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များကိုအသုံးပြုခြင်း၊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(R-24)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Legal Person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 ဒါရိုက်တာအဖြစ်အသုံးပြုခြင်း၊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my-MM" altLang="en-US" sz="22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အမည်ခံ အစုရှယ်ယာပိုင်ရှင်များနှင့်ဒါရိုက်တာများကိုအသုံးပြုခြင်း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Trusts and other legal arrangement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များကိုအသုံးပြုခြင်း၊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Legal Person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ဖွဲ့စည်းရာတွင် ကြားခံ လူပုဂ္ဂိုလ်/အဖွဲ့အစည်းများကိုအသုံးပြုခြင်း၊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434639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ဖုံးကွယ်ရန် အသုံးပြုသည့်နည်းလမ်းများ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4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909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288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Pandora 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18-Jan-21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10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0E8-6736-BFC6-A6DD-4B22B159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190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ကုမ္ပဏီအဖွဲ့အစည်းများဆိုင်ရာ ပြစ်ဒဏ်ပြဋ္ဌာန်းချက်များ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90EAD-B14C-82FB-D170-1EC8D56DBD9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098004"/>
          <a:ext cx="11572240" cy="565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45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ကျူးလွန်သည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့်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ပြစ်မှုအမျိုးအစား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ပြစ်ဒဏ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716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၄၃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ငွေကြေးခဝါချမှု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(၁၀)နှစ်ထိ ထောင်ဒဏ်/ ငွေဒဏ်/ဒဏ်နှစ်ရပ်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b="1" dirty="0">
                          <a:latin typeface="Pyidaungsu" pitchFamily="34" charset="0"/>
                          <a:cs typeface="Pyidaungsu" pitchFamily="34" charset="0"/>
                        </a:rPr>
                        <a:t>ကုမ္ပဏီ</a:t>
                      </a:r>
                      <a:r>
                        <a:rPr lang="en-US" b="1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သန်း(၅၀၀)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မူရင်းပိုင်ရှင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်(၇)</a:t>
                      </a: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နှစ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437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၄၄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၁၈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Risk Assessment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၁၉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CDD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၂၀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Ongoing CDD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ပုဒ်မ၂၁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ML/FT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နှင့် ပုံမှန်မဟုတ်သော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Transaction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မစိစစ်ခြင်း</a:t>
                      </a:r>
                      <a:endParaRPr lang="my-MM" dirty="0"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၂၂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PEP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ချက်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မ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၂၃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Record Keeping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၂၄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Third Party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CDDဆိုင်ရာ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၂၅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New Technology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၂၆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Correspondent Banking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၂၇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Wire Transfer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၂၈	ဌာနတွင်းမူဝါ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ဒဆိုင်ရာ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၂၉	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Compliance Officer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ဆိုင်ရာ</a:t>
                      </a:r>
                      <a:r>
                        <a:rPr lang="my-MM" sz="1800" b="0" dirty="0">
                          <a:solidFill>
                            <a:schemeClr val="tx1"/>
                          </a:solidFill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ပြဋ္ဌာန်း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ချက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၃)နှစ်ထိ ထောင်ဒဏ်/ ငွေဒဏ်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my-MM" b="1" dirty="0">
                          <a:latin typeface="Pyidaungsu" pitchFamily="34" charset="0"/>
                          <a:cs typeface="Pyidaungsu" pitchFamily="34" charset="0"/>
                        </a:rPr>
                        <a:t>ကုမ္ပဏီ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သန်း(၁၀၀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004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0E8-6736-BFC6-A6DD-4B22B159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190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ကုမ္ပဏီအဖွဲ့အစည်းများဆိုင်ရာ ပြစ်ဒဏ်ပြဋ္ဌာန်းချက်များ</a:t>
            </a:r>
            <a:endParaRPr lang="en-US" sz="2400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90EAD-B14C-82FB-D170-1EC8D56DBD9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098004"/>
          <a:ext cx="11572240" cy="547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45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ကျူးလွန်သည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့်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ပြစ်မှုအမျိုးအစား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ပြစ်ဒဏ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ပုဒ်မ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 ၃၀  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သဏ္ဍာန်ဆောင်ဘဏ်ဆိုင်ရာ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  <a:endParaRPr lang="my-MM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(၇)နှစ်ထိ ထောင်ဒဏ်/ ငွေဒဏ်/ ဒဏ်နှစ်ရပ်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b="1" dirty="0">
                          <a:latin typeface="Pyidaungsu" pitchFamily="34" charset="0"/>
                          <a:cs typeface="Pyidaungsu" pitchFamily="34" charset="0"/>
                        </a:rPr>
                        <a:t>ကုမ္ပဏီ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သန်း(၃၀၀)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၄၆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ပုဒ်မ၃၂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    </a:t>
                      </a:r>
                      <a:r>
                        <a:rPr lang="en-US" dirty="0" err="1">
                          <a:latin typeface="Pyidaungsu" pitchFamily="34" charset="0"/>
                          <a:cs typeface="Pyidaungsu" pitchFamily="34" charset="0"/>
                        </a:rPr>
                        <a:t>FIUထံ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သတင်းပို့ရာတွင်လိမ်လည်/ဖုံးကွယ်ခြင်း 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(၇)နှစ်ထိ ထောင်ဒဏ်/ ငွေဒဏ်/ ဒဏ်နှစ်ရပ်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b="1" dirty="0">
                          <a:latin typeface="Pyidaungsu" pitchFamily="34" charset="0"/>
                          <a:cs typeface="Pyidaungsu" pitchFamily="34" charset="0"/>
                        </a:rPr>
                        <a:t>ကုမ္ပဏီ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သန်း(၃၀၀)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၄၇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ပုဒ်မ၃၉ 	ပြည်တွင်း/ပြည်ပသို့ ဝင်/ထွက်ချိန်တွင် သတ်မှတ်ပမာဏ ထက်ကျော်လွန်သည့် ငွေကြေး/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BNI/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အဖိုးတန်သတ္တု, ကျောက်မျက်တို့ သယ်ဆောင်ပါက အကောက်ခွန်ဦးစီးဌာနသို့ကြေညာရန်ပျက်ကွက်ခြင်း</a:t>
                      </a:r>
                    </a:p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ပုဒ်မ၄၀	ထိုသို့ ကြေညာရာတွင် လိမ်လည်ခြင်းနှင့် ဖုံးကွယ်ခြင်း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(၃)နှစ်ထိ ထောင်ဒဏ်/ ငွေဒဏ်/ ဒဏ်နှစ်ရပ်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b="1" dirty="0">
                          <a:latin typeface="Pyidaungsu" pitchFamily="34" charset="0"/>
                          <a:cs typeface="Pyidaungsu" pitchFamily="34" charset="0"/>
                        </a:rPr>
                        <a:t>ကုမ္ပဏီ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သန်း(၃၀၀)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85381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၄၈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ထုတ်ဆင့်သည့် ငွေကြေးနှင့်ပစ္စည်းများဆိုင်ရာ တားမြစ်မိန့်များ၊ ညွှန်ကြားချက်များကို လိုက်နာရန်ပျက်ကွက်ခြင်း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(၇)နှစ်ထိ ထောင်ဒဏ်/ ငွေဒဏ်/ ဒဏ်နှစ်ရပ်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၊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b="1" dirty="0">
                          <a:latin typeface="Pyidaungsu" pitchFamily="34" charset="0"/>
                          <a:cs typeface="Pyidaungsu" pitchFamily="34" charset="0"/>
                        </a:rPr>
                        <a:t>ကုမ္ပဏီ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သန်း(၃၀၀)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7233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 ၄၉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ပုဒ်မ၃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   Structuring Transaction Reporting </a:t>
                      </a:r>
                      <a:r>
                        <a:rPr lang="en-US" baseline="0" dirty="0" err="1">
                          <a:latin typeface="Pyidaungsu" pitchFamily="34" charset="0"/>
                          <a:cs typeface="Pyidaungsu" pitchFamily="34" charset="0"/>
                        </a:rPr>
                        <a:t>မလိုက်နာခြင်း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(၃)နှစ်ထိ ထောင်ဒဏ်/ ငွေဒဏ်/</a:t>
                      </a:r>
                      <a:r>
                        <a:rPr lang="en-US" baseline="0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ဒဏ်နှစ်ရပ</a:t>
                      </a:r>
                      <a:r>
                        <a:rPr lang="en-US" dirty="0">
                          <a:latin typeface="Pyidaungsu" pitchFamily="34" charset="0"/>
                          <a:cs typeface="Pyidaungsu" pitchFamily="34" charset="0"/>
                        </a:rPr>
                        <a:t>်၊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my-MM" b="1" dirty="0">
                          <a:latin typeface="Pyidaungsu" pitchFamily="34" charset="0"/>
                          <a:cs typeface="Pyidaungsu" pitchFamily="34" charset="0"/>
                        </a:rPr>
                        <a:t>ကုမ္ပဏီ </a:t>
                      </a:r>
                      <a:r>
                        <a:rPr lang="my-MM" dirty="0">
                          <a:latin typeface="Pyidaungsu" pitchFamily="34" charset="0"/>
                          <a:cs typeface="Pyidaungsu" pitchFamily="34" charset="0"/>
                        </a:rPr>
                        <a:t>သန်း(၃၀၀)</a:t>
                      </a:r>
                      <a:endParaRPr lang="en-US" dirty="0"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4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133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1828800"/>
            <a:ext cx="88392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ဘဏ်လုပ်ငန်းဆိုင်ရာ လျှို့ဝှက်ချက်ထားရှိရေးပြဋ္ဌာန်းချက် နှင့် လိုက်နာရမည့်တာဝန်ဝတ္တရားများ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62BA75-1A2E-E83B-D954-28D67E1B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4050604"/>
            <a:ext cx="3441476" cy="28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415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00391" y="1524000"/>
            <a:ext cx="1089497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my-MM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ငွေရေးကြေးရေးအဖွဲ့အစည်းများဥပဒေ</a:t>
            </a:r>
            <a:r>
              <a:rPr lang="en-US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၂၀၁၆) ) (ပုဒ်မ ၈၁)</a:t>
            </a:r>
            <a:endParaRPr lang="en-US" altLang="en-US" sz="20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ဘဏ်သည် မိမိ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Customer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 ငွေစာရင်း၊ မှတ်တမ်း၊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transaction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ဆိုင်ရာ သတင်းအချက်အလက်များကို လုံခြုံစွာသိမ်းဆည်းရန်၊</a:t>
            </a:r>
          </a:p>
          <a:p>
            <a:pPr marL="457200" indent="-4572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ဒါရိုက်တာ၊ အရာရှိ၊ ဝန်ထမ်းများသည်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Customer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၏အချက်အလက်အား မည်သူ့ကိုမျှ ပေးအပ်ခြင်း၊ အခြား နည်းဖြင့်ထုတ်ဖော်ခြင်းမပြုရ၊</a:t>
            </a:r>
          </a:p>
          <a:p>
            <a:pPr marL="457200" indent="-4572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အထက်ပါပြဋ္ဌာန်းချက်များကိုဖောက်ဖျက်၍ ထုတ်ဖော်ပြောကြားခဲ့သော အချက်အလက်၊ စာတမ်းအမှတ် အသားကိုရရှိသူသည် အခြားသူတစ်ဦးဦးအား အလားတူ ထုတ်ဖော်ပြောကြားခြင်းမပြုရ။</a:t>
            </a:r>
            <a:endParaRPr lang="en-US" altLang="en-US" sz="2000" dirty="0">
              <a:solidFill>
                <a:srgbClr val="FF000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457200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ဘဏ်လုပ်ငန်းဆိုင်ရာ လျှို့ဝှက်ချက်ထားရှိရေးပြဋ္ဌာန်းချက်</a:t>
            </a:r>
          </a:p>
        </p:txBody>
      </p:sp>
    </p:spTree>
    <p:extLst>
      <p:ext uri="{BB962C8B-B14F-4D97-AF65-F5344CB8AC3E}">
        <p14:creationId xmlns:p14="http://schemas.microsoft.com/office/powerpoint/2010/main" val="337545118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42025" y="1524000"/>
            <a:ext cx="10933889" cy="40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ငွေရေးကြေးရေးအဖွဲ့အစည်းများဥပဒေ</a:t>
            </a:r>
            <a:r>
              <a:rPr lang="en-US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၂၀၁၆) ) (ပုဒ်မ ၈၂)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0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ခြွင်းချက်ပြုထားသည့်အချက်များ</a:t>
            </a:r>
            <a:endParaRPr lang="en-US" altLang="en-US" sz="20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577850" indent="-577850"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(၆)	ဘဏ်နှင့် ဆက်သွယ်ဆောင်ရွက်သူ၏ လုပ်ငန်းဆောင်ရွက်ချက် နှင့်ပတ်သက်၍ တရားမကြောင်းအရ လည်းကောင်း၊ ပြစ်မှုကြောင်းအရလည်းကောင်း တရားစွဲဆိုမှုအတွက် လိုအပ်သော သတင်းအချက်အလက် ဖြစ်ခြင်း၊</a:t>
            </a:r>
          </a:p>
          <a:p>
            <a:pPr marL="577850" indent="-577850"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(၇)	</a:t>
            </a: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ဥပဒေအရ တရားရုံး၏အမိန့်နှင့်အညီ ထုတ်ဖော်ခြင်း၊</a:t>
            </a:r>
          </a:p>
          <a:p>
            <a:pPr marL="577850" indent="-577850" algn="just">
              <a:lnSpc>
                <a:spcPct val="150000"/>
              </a:lnSpc>
              <a:spcAft>
                <a:spcPts val="600"/>
              </a:spcAft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(၁၄)ငွေကြေးခဝါချမှုတိုက်ဖျက်ရေး ဥပဒေနှင့် အကြမ်းဖက်မှုတိုက်ဖျက်ရေးဥပဒေတို့ပါ ပြဋ္ဌာန်းချက်အရ ထုတ်ဖော်ခြင်း၊ အချက်အလက်များအသိပေးခြင်း။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381000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ဘဏ်လုပ်ငန်းဆိုင်ရာ လျှို့ဝှက်ချက်ထားရှိရေးပြဋ္ဌာန်းချက်</a:t>
            </a:r>
          </a:p>
        </p:txBody>
      </p:sp>
    </p:spTree>
    <p:extLst>
      <p:ext uri="{BB962C8B-B14F-4D97-AF65-F5344CB8AC3E}">
        <p14:creationId xmlns:p14="http://schemas.microsoft.com/office/powerpoint/2010/main" val="16573970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847850" y="1828801"/>
            <a:ext cx="8496300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မူးယစ်ဆေးဝါးနှင့် စိတ်ကိုပြောင်းလဲစေသော ဆေးဝါးများဆိုင်ရာဥပဒေ (၁၉၉၃)</a:t>
            </a:r>
            <a:endParaRPr lang="en-US" altLang="en-US" sz="2000" dirty="0">
              <a:solidFill>
                <a:srgbClr val="002060"/>
              </a:solidFill>
              <a:latin typeface="Pyidaungsu" panose="020B0502040204020203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anose="020B0502040204020203" pitchFamily="34" charset="0"/>
              </a:rPr>
              <a:t>အဂတိလိုက်စားမှုတိုက်ဖျက်ရေးဥပဒေ (၂၀၁၃)</a:t>
            </a:r>
            <a:endParaRPr lang="my-MM" altLang="en-US" sz="20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အကြမ်းဖက်မှုတိုက်ဖျက်ရေးဥပဒေ (၂၀၁၄)</a:t>
            </a: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 (၂၀၁၄)</a:t>
            </a: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လူကုန်ကူးမှု တားဆီးနှိမ်နင်းရေးဥပဒေ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 (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၂၀၂၂)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381000"/>
            <a:ext cx="88392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ဘဏ်လုပ်ငန်းဆိုင်ရာ လျှို့ဝှက်ချက်ထားရှိရေးပြဋ္ဌာန်းချက် ကို ကျော်လွန်၍ ပြဋ္ဌာန်းထားသည့် ဥပဒေများ</a:t>
            </a:r>
          </a:p>
        </p:txBody>
      </p:sp>
    </p:spTree>
    <p:extLst>
      <p:ext uri="{BB962C8B-B14F-4D97-AF65-F5344CB8AC3E}">
        <p14:creationId xmlns:p14="http://schemas.microsoft.com/office/powerpoint/2010/main" val="66695698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0384" y="304800"/>
            <a:ext cx="88392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မူးယစ်ဆေးဝါးနှင့်စိတ်ကိုပြောင်းလဲစေသောဆေးဝါးများဆိုင်ရာ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ဥပဒေ (၁၉၉၃)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4046C77-44FD-B0AF-D9DB-12B17AE88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15" y="1727442"/>
            <a:ext cx="10992255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မူးယစ်ဆေးဝါးနှင့် စိတ်ကိုပြောင်းလဲစေသောဆေးဝါးများအန္တရာယ် တားဆီးကာကွယ်ရေး ဗဟိုအဖွဲ့၏ လုပ်ပိုင်ခွင့် (ပုဒ်မ ၆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-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ဋ)</a:t>
            </a:r>
          </a:p>
          <a:p>
            <a:pPr marL="914400" indent="-342900" algn="just">
              <a:lnSpc>
                <a:spcPct val="13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ငွေရေးကြေးရေးဆိုင်ရာမှတ်တမ်းများကို စစ်ဆေးကြည့်ရှုခွင့်၊ မိတ္တူကူးယူခွင့်ပြုရန်နှင့် သက်သေခံ ပစ္စည်း သိမ်းဆည်းခွင့်ပြုရန် အမိန့်ထုတ်ဆင့် ညွှန်ကြားခြင်း၊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တည်ဆဲဥပဒေတစ်ရပ်ရပ်တွင် မည်သို့ပင် ပါရှိစေကာမူ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BKs &amp; FIs</a:t>
            </a: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မှ တာဝန်ရှိသူများ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သည် ဗဟိုအဖွဲ့က ထုတ်ဆင့်သော အမိန့်ရရှိလျှင်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(ပုဒ်မ ၁၄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-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က, ခ)</a:t>
            </a: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-</a:t>
            </a:r>
          </a:p>
          <a:p>
            <a:pPr marL="920750" indent="-342900" algn="just">
              <a:lnSpc>
                <a:spcPct val="13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ငွေရေးကြေးရေးမှတ်တမ်းများကို စစ်ဆေးကြည့်ရှုခွင့်၊ မိတ္တူကူးယူခွင့်နှင့် သက်သေခံပစ္စည်း သိမ်းဆည်း ခွင့်ပြုရမည်၊</a:t>
            </a:r>
          </a:p>
          <a:p>
            <a:pPr marL="920750" indent="-342900" algn="just">
              <a:lnSpc>
                <a:spcPct val="13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အမှုကိစ္စမပြီးပြတ်မီ ပြစ်မှုနှင့်သက်ဆိုင်သည့် ငွေရေးကြေးရေးဆိုင်ရာ မှတ်တမ်းများ၊ ငွေကြေးနှင့် ပစ္စည်းများအား မည်သူ့ကိုမျှထုတ်ပေးခြင်း၊ လွှဲပြောင်းပေးခြင်း မပြုဘဲ သတ်မှတ်ချက်များနှင့်အညီ ထိန်းသိမ်းထားရမည်။</a:t>
            </a:r>
          </a:p>
        </p:txBody>
      </p:sp>
    </p:spTree>
    <p:extLst>
      <p:ext uri="{BB962C8B-B14F-4D97-AF65-F5344CB8AC3E}">
        <p14:creationId xmlns:p14="http://schemas.microsoft.com/office/powerpoint/2010/main" val="312899312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329148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အဂတိလိုက်စားမှုတိုက်ဖျက်ရေးဥပဒေ (၂၀၁၃)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2D6F025-2061-5052-742A-97A49DD0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26" y="1319748"/>
            <a:ext cx="1091443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အဂတိလိုက်စားမှုတိုက်ဖျက်ရေးကော်မရှင်၏ လုပ်ပိုင်ခွင့် (ပုဒ်မ ၁၇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-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ခ)</a:t>
            </a:r>
          </a:p>
          <a:p>
            <a:pPr marL="914400" indent="-342900" algn="just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စုံစမ်းစစ်ဆေးရေးအဖွဲ့က 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Bks &amp; FIs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များရှိ စုံစမ်းစစ်ဆေးသောကိစ္စနှင့် သက်ဆိုင်သည့်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ငွေကြေးနှင့် ပစ္စည်းများကို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သက်သေခံပစ္စည်းအဖြစ် ရှာဖွေသိမ်းဆည်းခွင့်၊ ငွေရေးကြေးရေးဆိုင်ရာ မှတ်တမ်းများ စစ်ဆေး ကြည့်ရှုခွင့်၊ မိတ္တူ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ကူးယူခွင့်၊ သက်သေခံပစ္စည်းအဖြစ် ရှာဖွေသိမ်းဆည်း ခွင့်ပြုရန် တာဝန်ရှိသူ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များအား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အမိန့်ထုတ်ဆင့်ခြင်း၊</a:t>
            </a:r>
            <a:endParaRPr lang="my-MM" sz="2000" dirty="0">
              <a:solidFill>
                <a:srgbClr val="002060"/>
              </a:solidFill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0003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03115" y="1318766"/>
            <a:ext cx="11011711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အကြမ်းဖက်မှုတိုက်ဖျက်ရေးဗဟိုအဖွဲ့အနေဖြင့် အောက်ပါအမိန့်များထုတ်ဆင့်ခြင်း (သို့) ထုတ်ဆင့်ရန် သက်ဆိုင်ရာလုပ်ငန်းကော်မတီသို့လွှဲအပ်နိုင်ခြင်း (ပုဒ်မ ၄၆)</a:t>
            </a:r>
          </a:p>
          <a:p>
            <a:pPr marL="914400" indent="-342900" algn="just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သက်သေခံအဖြစ်သိမ်းဆည်းထားသော ပစ္စည်းများကို ပြောင်းလဲခြင်း၊ လွှဲပြောင်း ခြင်း၊ ဖျောက်ဖျက်ခြင်း၊ ဖုံးကွယ်ခြင်းတို့ မပြုနိုင်စေရေးအတွက် တားမြစ်မိန့်၊ ချိပ်ပိတ်အမိန့်နှင့် ထိုအမိန့်တို့ကို ရုပ်သိမ်းသည့် အမိန့်၊</a:t>
            </a:r>
          </a:p>
          <a:p>
            <a:pPr marL="914400" indent="-342900" algn="just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အထက်ပါပစ္စည်းများမှာ 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Bks &amp; FIs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တွင် အပ်နှံထားခြင်းဖြစ်ပါက ရှာဖွေသိမ်းဆည်းခွင့်၊ မှတ်တမ်းများ စစ်ဆေးကြည့်ရှုခွင့်၊ မိတ္တူကူးယူခွင့်နှင့် သက်သေခံ ပစ္စည်းအဖြစ်သိမ်းဆည်းခွင့်ပြုရန် တာဝန်ရှိသူများထံ ထုတ်ဆင့်သည့်အမိန့်။ </a:t>
            </a:r>
          </a:p>
          <a:p>
            <a:pPr marL="457200" indent="-457200" algn="just">
              <a:lnSpc>
                <a:spcPct val="140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လုပ်ငန်းကော်မတီသည်</a:t>
            </a:r>
            <a:r>
              <a:rPr lang="my-MM" sz="2000" b="1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စုံစမ်းစစ်ဆေးရေးအဖွဲ့/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LEA/FIU </a:t>
            </a: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သို့ လိုအပ်ပါက ငွေရေး ကြေးရေးမှတ်တမ်းများ/ အခြားသော မှတ်တမ်းများအားစစ်ဆေးခြင်း၊ ရှာဖွေ သိမ်းဆည်းခြင်း၊ စစ်ဆေးကြည့်ရှုခြင်း၊ မိတ္တူ ကူးယူခြင်း နှင့် သက်သေခံပစ္စည်းအဖြစ်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သိမ်းဆည်းခြင်း၊ (နည်းဥပဒေ ၂၆)</a:t>
            </a:r>
            <a:endParaRPr lang="my-MM" altLang="en-US" sz="2000" dirty="0">
              <a:solidFill>
                <a:srgbClr val="002060"/>
              </a:solidFill>
              <a:latin typeface="Pyidaungsu" panose="020B0502040204020203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368490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အကြမ်းဖက်မှုတိုက်ဖျက်ရေးဥပဒေ (၂၀၁၄)</a:t>
            </a:r>
          </a:p>
        </p:txBody>
      </p:sp>
    </p:spTree>
    <p:extLst>
      <p:ext uri="{BB962C8B-B14F-4D97-AF65-F5344CB8AC3E}">
        <p14:creationId xmlns:p14="http://schemas.microsoft.com/office/powerpoint/2010/main" val="6942612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44693" y="1392497"/>
            <a:ext cx="11302614" cy="50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 ပုဒ်မ ၃၊ ပုဒ်မခွဲ (ည)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နိုင်ငံတော်သမ္မတရုံး၏ ငွေကြေးခဝါချမှုတိုက်ဖျက်ရေးဥပဒေဆိုင်ရာ အမိန့် အမှတ်၊ ၄၅/၂၀၁၉ ၏ အပိုဒ် ၂(င)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မြန်မာနိုင်ငံတော်ဗဟိုဘဏ်၏ ၁၅-၁၁-၂၀၁၉ရက်နေ့တွင်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ထုတ်ပြန်ခဲ့သည့် 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CDD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ဆိုင်ရာ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ညွှန်ကြားချက်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အမှတ်၊ (၁၈/၂၀၁၉)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ရင်းနှီးမြှုပ်နှံမှုနှင့်ကုမ္ပဏီများညွှန်ကြားမှုဦးစီးဌာန၏ ၁၅-၁၁-၂၀၁၉ ရက်စွဲပါ အကျိုးခံစားခွင့်ရှိသူ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ပိုင်ရှင်သတင်းအချက်အလက်များ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ထုတ်ဖော်ကြေ</a:t>
            </a: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ညာ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ရေး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ဆိုင်ရာညွှန်ကြားချက်အမှတ် ၁၇/၂၀၁၉ (အပိုဒ် ၃(ဃ))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အကျိုးအမြတ်ရရှိပိုင်ဆိုင်မှုဖော်ဆောင်ရေးလုပ်ငန်းအဖွဲ့၏ သတ်မှတ်ချက်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434639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င်ရာ ပြည်တွင်းသတ်မှတ်ချက်များ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5</a:t>
            </a:fld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2543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304800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ငွေကြေးခဝါချမှုတိုက်ဖျက်ရေးဥပဒေ (၂၀၁၄)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9762D80-516A-3992-14CB-ECC1E3E4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70" y="1295400"/>
            <a:ext cx="10972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ငွေကြေးခဝါချမှုတိုက်ဖျက်ရေးဗဟိုအဖွဲ့၏ လုပ်ပိုင်ခွင့် (ပုဒ်မ ၈-ဂ)</a:t>
            </a:r>
          </a:p>
          <a:p>
            <a:pPr marL="9144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စိစစ်ရေးအဖွဲ့က 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Bks &amp; FIs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များရှိ ငွေကြေးနှင့်ပစ္စည်းများကို သက်သေခံပစ္စည်းအဖြစ် ရှာဖွေ သိမ်းဆည်းခြင်း၊ ငွေရေးကြေးရေးဆိုင်ရာမှတ်တမ်းများ စစ်ဆေးကြည့်ရှုခြင်း၊ မိတ္တူကူးယူခြင်း၊ သက်သေခံပစ္စည်းအဖြစ် ရှာဖွေသိမ်းဆည်းခြင်းများဆောင်ရွက်ခွင့်ပြုနိုင်ရန် အမိန့်ထုတ်ဆင့်ခြင်းနှင့် ရုပ်သိမ်းခြင်း၊ </a:t>
            </a: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arenR" startAt="2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စိစစ်ရေးအဖွဲ့၏လုပ်ပိုင်ခွင့် (ပုဒ်မ ၁၄-ယ, င)</a:t>
            </a:r>
          </a:p>
          <a:p>
            <a:pPr marL="914400" indent="-460375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သတင်းပို့အဖွဲ့အစည်းများ၏ ငွေကြေးဆိုင်ရာ (သို့) အခြားသောမှတ်တမ်းများအား ထုတ်ပေးရန် တောင်းဆိုခြင်းနှင့် ဖတ်ရှုခြင်း၊</a:t>
            </a:r>
          </a:p>
          <a:p>
            <a:pPr marL="914400" indent="-460375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စိစစ်ခြင်းခံရသူထံမှဖြစ်စေ၊ အခြားပုဂ္ဂိုလ်တစ်ဦးထံမှဖြစ်စေ၊ အစိုးရဌာန၊ အဖွဲ့ အစည်းများထံမှ ဖြစ်စေ၊ 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Bks &amp; FIs </a:t>
            </a: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ထံမှ ဖြစ်စေ လိုအပ်သော အထောက် အထားများကို တောင်းယူစစ်ဆေးခြင်း၊</a:t>
            </a:r>
          </a:p>
        </p:txBody>
      </p:sp>
    </p:spTree>
    <p:extLst>
      <p:ext uri="{BB962C8B-B14F-4D97-AF65-F5344CB8AC3E}">
        <p14:creationId xmlns:p14="http://schemas.microsoft.com/office/powerpoint/2010/main" val="76746047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304800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ငွေကြေးခဝါချမှုတိုက်ဖျက်ရေးဥပဒေ (၂၀၁၄)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9762D80-516A-3992-14CB-ECC1E3E4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51" y="1305129"/>
            <a:ext cx="11284086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lnSpc>
                <a:spcPct val="200000"/>
              </a:lnSpc>
              <a:spcAft>
                <a:spcPts val="600"/>
              </a:spcAft>
              <a:buFont typeface="+mj-lt"/>
              <a:buAutoNum type="arabicParenR" startAt="3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သတင်းပို့အဖွဲ့အစည်းများ (သို့) ယင်းတို့၏ဒါရိုက်တာများ၊ အရာရှိများ (သို့) ဝန်ထမ်းများက လိုက်နာရမည့် ငွေရေးကြေးရေးနှင့်အသက်မွေးဝမ်းကျောင်းကျွမ်းကျင်မှုဆိုင်ရာ လျှို့ဝှက်ချက်ထားရှိရေးနှင့် လုံခြုံမှုသတိပြုရေး ဆိုင်ရာ ပြဋ္ဌာန်းချက်များကို ဤဥပဒေဆိုင်ရာ ပြဋ္ဌာန်းချက်များက လွှမ်းမိုးသည်။ (ပုဒ်မ ၅၉ (ခ))</a:t>
            </a:r>
          </a:p>
        </p:txBody>
      </p:sp>
    </p:spTree>
    <p:extLst>
      <p:ext uri="{BB962C8B-B14F-4D97-AF65-F5344CB8AC3E}">
        <p14:creationId xmlns:p14="http://schemas.microsoft.com/office/powerpoint/2010/main" val="361795793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708484" y="381000"/>
            <a:ext cx="8839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လူကုန်ကူးမှု တားဆီးနှိမ်နင်းရေးဥပဒေ (၂၀၂၂)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4046C77-44FD-B0AF-D9DB-12B17AE88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15" y="1371601"/>
            <a:ext cx="109728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လူကုန်ကူးမှုတားဆီးကာကွယ်ရေးဗဟိုအဖွဲ့၏ လုပ်ပိုင်ခွင့် (ပုဒ်မ ၆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-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ဌ)</a:t>
            </a:r>
          </a:p>
          <a:p>
            <a:pPr marL="914400" indent="-342900" algn="just">
              <a:lnSpc>
                <a:spcPct val="13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BKs &amp; </a:t>
            </a:r>
            <a:r>
              <a:rPr lang="en-US" altLang="en-US" sz="2000" dirty="0" err="1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Fis</a:t>
            </a:r>
            <a:r>
              <a:rPr lang="en-US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များရှိ ငွေကြေး၊ ပစ္စည်း သို့မဟုတ် အခြားအကျိုးအမြတ်များကို လွှဲပြောင်းခြင်းမပြုရန် တားမြစ်ခြင်း၊ ငွေရေးကြေးရေးမှတ်တမ်းများကို စစ်ဆေးကြည့်ရှုခြင်း၊ မိတ္တူကူးယူခြင်းနှင့် သက်သေခံ ပစ္စည်း အဖြစ် သိမ်းဆည်းခြင်းပြုရန် ခွင့်ပြုမိန့်ထုတ်ပေးခြင်း၊၊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တားဆီးနှိမ်နင်းရေးရဲတပ်ဖွဲ့ဝင်များ၏လုပ်ပိုင်ခွင့် </a:t>
            </a: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(ပုဒ်မ ၂၈-က)</a:t>
            </a: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-</a:t>
            </a:r>
          </a:p>
          <a:p>
            <a:pPr marL="920750" indent="-342900" algn="just">
              <a:lnSpc>
                <a:spcPct val="13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ငွေရေးကြေးရေးမှတ်တမ်းများကို စစ်ဆေးကြည့်ရှုခွင့်၊ မိတ္တူကူးယူခွင့်နှင့် သက်သေခံပစ္စည်း သိမ်းဆည်း ခွင့်ပြုရမည်၊</a:t>
            </a:r>
          </a:p>
          <a:p>
            <a:pPr marL="920750" indent="-342900" algn="just">
              <a:lnSpc>
                <a:spcPct val="13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sz="2000" dirty="0">
                <a:solidFill>
                  <a:srgbClr val="002060"/>
                </a:solidFill>
                <a:ea typeface="Calibri" panose="020F0502020204030204" pitchFamily="34" charset="0"/>
                <a:cs typeface="Pyidaungsu" panose="020B0502040204020203" pitchFamily="34" charset="0"/>
              </a:rPr>
              <a:t>အမှုကိစ္စမပြီးပြတ်မီ ပြစ်မှုနှင့်သက်ဆိုင်သည့် ငွေရေးကြေးရေးဆိုင်ရာမှတ်တမ်းများ၊ ငွေကြေးနှင့် ပစ္စည်းများအား မည်သူ့ကိုမျှထုတ်ပေးခြင်း၊ လွှဲပြောင်းပေးခြင်းမပြုဘဲ သတ်မှတ်ချက်များနှင့်အညီ ထိန်းသိမ်းထားရမည်။</a:t>
            </a:r>
          </a:p>
        </p:txBody>
      </p:sp>
    </p:spTree>
    <p:extLst>
      <p:ext uri="{BB962C8B-B14F-4D97-AF65-F5344CB8AC3E}">
        <p14:creationId xmlns:p14="http://schemas.microsoft.com/office/powerpoint/2010/main" val="232863724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883920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သက်သေခံပစ္စည်းများအား သိမ်းဆည်းခြင်း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279469376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708484" y="166427"/>
            <a:ext cx="88392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ပြစ်မှုဆိုင်ရာကျင့်ထုံးဥပဒေပါ စာတမ်းအမှတ်အသား/အခြား အရာဝတ္တုများအား သိမ်းဆည်းခြင်းပြဋ္ဌာန်းချက်များ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4046C77-44FD-B0AF-D9DB-12B17AE88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70" y="1471166"/>
            <a:ext cx="10924162" cy="47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altLang="en-US" sz="20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ပုဒ်မ ၉၄</a:t>
            </a:r>
          </a:p>
          <a:p>
            <a:pPr marL="800100" lvl="1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altLang="en-US" sz="1800" dirty="0">
                <a:solidFill>
                  <a:srgbClr val="002060"/>
                </a:solidFill>
                <a:latin typeface="Pyidaungsu" panose="020B0502040204020203" pitchFamily="34" charset="0"/>
                <a:ea typeface="Myanmar2" pitchFamily="34" charset="0"/>
                <a:cs typeface="Pyidaungsu" pitchFamily="34" charset="0"/>
              </a:rPr>
              <a:t>တရားရုံး/ရဲစခန်းမှူးက မေးမြန်းစုံထောက်ခြင်း၊ စုံစမ်းစစ်ဆေးခြင်း၊ စစ်ဆေးစီရင်ခြင်း အတွက် လိုအပ်ပါက စာတမ်းအမှတ်အသား/အရာဝတ္တု တင်ပြစေလိုလျှင် ယင်းကို လက်ဝယ်ရှိသူ/ စီမံရန်အခွင့်အာဏာရှိသူအား တင်ပြရန် အမိန့်စာ/သမ္မန်စာကို ထုတ်ဆင့် နိုင်သည်၊ (ခြွင်းချက်- သက်သေခံ ၁၂၃, ၁၂၄, စာတိုက်ကြေးနန်း)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itchFamily="34" charset="0"/>
              </a:rPr>
              <a:t>ပုဒ်မ ၉၆</a:t>
            </a:r>
          </a:p>
          <a:p>
            <a:pPr marL="800100" lvl="1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sz="18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itchFamily="34" charset="0"/>
              </a:rPr>
              <a:t>ထုတ်ဆင့်ချက်အရ စာတမ်းအမှတ်အသား/အရာဝတ္တုကို မတင်ပြဘဲနေလိမ့်မည်ဟု ယုံကြည်ရန်အကြောင်းရှိပါက မည်သည့်တရားရုံးကမဆို ရှာဖွေဝရမ်းထုတ်ဆင့်နိုင်သည်။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itchFamily="34" charset="0"/>
              </a:rPr>
              <a:t>ပုဒ်မ ၉၈</a:t>
            </a:r>
          </a:p>
          <a:p>
            <a:pPr marL="800100" lvl="1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my-MM" sz="1800" dirty="0">
                <a:solidFill>
                  <a:srgbClr val="002060"/>
                </a:solidFill>
                <a:latin typeface="Pyidaungsu" panose="020B0502040204020203" pitchFamily="34" charset="0"/>
                <a:ea typeface="Calibri" panose="020F0502020204030204" pitchFamily="34" charset="0"/>
                <a:cs typeface="Pyidaungsu" pitchFamily="34" charset="0"/>
              </a:rPr>
              <a:t>ခရိုင်/နယ်ပိုင်/ပထမတန်းအာဏာရ ရာဇဝတ်တရားသူကြီးက သတင်းအရ မိမိလိုအပ်သည်ဟုထင်မြင်ပါက ခိုးရာပါ ပစ္စည်/ လိမ်လည်အတုပြုလုပ်ထားသော စာရွက်စာတမ်းအမှတ်အသားကို သိမ်းဆည်းထား/အပ်နှံထားသည့် နေရာကို ဝင်ရောက်ရန်/ရှာဖွေရန်/ လက်ရောက်သိမ်းယူရန်၊ </a:t>
            </a:r>
            <a:endParaRPr lang="my-MM" sz="2000" dirty="0">
              <a:solidFill>
                <a:srgbClr val="002060"/>
              </a:solidFill>
              <a:ea typeface="Calibri" panose="020F0502020204030204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829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752600" y="1784212"/>
            <a:ext cx="8610600" cy="6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Proliferation of WMD </a:t>
            </a:r>
            <a:r>
              <a:rPr lang="en-US" altLang="en-US" sz="2600" b="1" dirty="0" err="1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ဆိုင်ရာ</a:t>
            </a:r>
            <a:r>
              <a:rPr lang="en-US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altLang="en-US" sz="26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ပြည်တွင်းမူဘောင်</a:t>
            </a:r>
            <a:endParaRPr lang="en-US" altLang="en-US" sz="26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pic>
        <p:nvPicPr>
          <p:cNvPr id="6146" name="Picture 2" descr="Legal Advice Cartoon High Res Stock Imag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7"/>
          <a:stretch/>
        </p:blipFill>
        <p:spPr bwMode="auto">
          <a:xfrm>
            <a:off x="4191000" y="2702218"/>
            <a:ext cx="4191000" cy="41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0964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11201400" cy="5715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အကြမ်းဖက်မှုတိုက်ဖျက်ရေးဥပဒေ (၂၀၁၄)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အကြမ်းဖက်မှုတိုက်ဖျက်ရေးဗဟိုအဖွဲ့၏ ၂၂-၂-၁၇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ရက်စွဲပါ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အမိန့်အမှတ် (၁/၂၀၁၇)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CFT Working Committee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၏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Proliferation of WMD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ဆိုင်ရာ ညွှန်ကြားချက်အမှတ် (၁/၂၀၁၈)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CFT Working Committee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၏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Proliferation of WMD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ဆိုင်ရာ ညွှန်ကြားချက်အမှတ် (၂/၂၀၁၈)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နိုင်ငံတော်သမ္မတရုံး၏ ၁၅-၁-၂၀၁၈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ရက်စွဲပါ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DPRK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အပေါ်ချမှတ်သည့်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UNSCR 2375/2397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တို့နှင့်ပတ်သက်၍ လိုက်နာရန်ညွှန်ကြားချက်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CFT Working Committee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၏ လူအများအပြားသေကြေစေသောလက်နက်များပြန့်ပွားရေးအပေါ် ငွေကြေး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ထောက်ပံ့မှုတိုက်ဖျက်ရေးနှင့်ပတ်သက်၍ လိုက်နာဆောင်ရွက်ရမည့် အထောက်အကူပြုလမ်းညွှန်ချက်</a:t>
            </a: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Pyidaungsu" pitchFamily="34" charset="0"/>
              <a:cs typeface="Pyidaungsu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b="1" i="1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အကြမ်းဖက်မှုတိုက်ဖျက်ရေးဗဟိုအဖွဲ့၏ ၃၀-၁-၂၀၂၃ ရက်စွဲပါအမိန့်အမှတ် (၄/၂၀၂၃)</a:t>
            </a:r>
            <a:endParaRPr lang="en-US" altLang="en-US" sz="2000" b="1" i="1" dirty="0">
              <a:solidFill>
                <a:srgbClr val="002060"/>
              </a:solidFill>
              <a:latin typeface="Pyidaungsu" pitchFamily="34" charset="0"/>
              <a:ea typeface="Pyidaungsu" pitchFamily="34" charset="0"/>
              <a:cs typeface="Pyidaungsu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ပြည်တွင်း </a:t>
            </a:r>
            <a:r>
              <a:rPr lang="en-US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CPF</a:t>
            </a:r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 မူဘောင်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06028"/>
      </p:ext>
    </p:extLst>
  </p:cSld>
  <p:clrMapOvr>
    <a:masterClrMapping/>
  </p:clrMapOvr>
  <p:transition spd="slow" advTm="2762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514600"/>
            <a:ext cx="9753600" cy="715962"/>
          </a:xfrm>
        </p:spPr>
        <p:txBody>
          <a:bodyPr>
            <a:normAutofit fontScale="900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  <a:hlinkClick r:id="rId2" action="ppaction://hlinkfile"/>
              </a:rPr>
              <a:t>အကြမ်းဖက်မှုတိုက်ဖျက်ရေးဗဟိုအဖွဲ့၏ ၃၀-၁-၂၀၂၃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  <a:hlinkClick r:id="rId2" action="ppaction://hlinkfile"/>
              </a:rPr>
              <a:t> 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  <a:hlinkClick r:id="rId2" action="ppaction://hlinkfile"/>
              </a:rPr>
              <a:t>ရက်စွဲပါအမိန့်အမှတ် (၄/၂၀၂၃)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Pyidaungsu" pitchFamily="34" charset="0"/>
              <a:cs typeface="Pyidaungsu" pitchFamily="34" charset="0"/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2633853056"/>
      </p:ext>
    </p:extLst>
  </p:cSld>
  <p:clrMapOvr>
    <a:masterClrMapping/>
  </p:clrMapOvr>
  <p:transition spd="slow" advTm="2762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11201400" cy="5715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မြန်မာနိုင်ငံတွင်းရှိ လူပုဂ္ဂိုလ်နှင့်အဖွဲ့များအနေဖြင့် အောက်ဖော်ပြပါငွေကြေးနှင့်ပိုင်ဆိုင်မှုများကို ကြိုတင် အသိ ပေးခြင်းနှင့်နှောင့်နှေးကြန့်ကြာခြင်းမရှိဘဲ ထိန်းချုပ်ရမည်-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သတ်မှတ်ကြေညာခြင်းခံရသည့် လူပုဂ္ဂိုလ်နှင့်အဖွဲ့အစည်းများက တိုက်ရိုက်/သွယ်ဝိုက်/အလုံးစုံ/ပူးတွဲ၍ ပိုင်ဆိုင်/ထိန်းချုပ်သော ငွေကြေးနှင့်ပိုင်ဆိုင်မှုများ၊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အထက်ဖော်ပြပါ ငွေကြေးနှင့်ပိုင်ဆိုင်မှုများမှ ဖြစ်ထွန်းခဲ့သည့် (သို့) ဆင်းသက်လာသည့် ငွေကြေးနှင့် အခြားပစ္စည်းများ၊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သတ်မှတ်ကြေညာခြင်းခံရသည့် လူပုဂ္ဂိုလ်နှင့်အဖွဲ့အစည်းများ၏ ကိုယ်စား (သို့) ယင်းတို့၏ညွှန်ကြားချက် ဖြင့်ဆောင်ရွက်သည့် လူပုဂ္ဂိုလ်နှင့်အဖွဲ့အစည်းများ၏ ငွေကြေးနှင့်ပစ္စည်းများ၊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endParaRPr lang="en-US" altLang="en-US" sz="2000" dirty="0">
              <a:solidFill>
                <a:srgbClr val="002060"/>
              </a:solidFill>
              <a:latin typeface="Pyidaungsu" pitchFamily="34" charset="0"/>
              <a:ea typeface="Pyidaungsu" pitchFamily="34" charset="0"/>
              <a:cs typeface="Pyidaungsu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9966" y="381000"/>
            <a:ext cx="9367736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အကြမ်းဖက်မှုတိုက်ဖျက်ရေးဗဟိုအဖွဲ့၏ ၃၀-၁-၂၀၂၃ ရက်စွဲပါအမိန့်အမှတ် (၄/၂၀၂၃)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57971"/>
      </p:ext>
    </p:extLst>
  </p:cSld>
  <p:clrMapOvr>
    <a:masterClrMapping/>
  </p:clrMapOvr>
  <p:transition spd="slow" advTm="2762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8382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ထိန်းချုပ်ခြင်းဆောင်ရွက်ရမည့် ငွေကြေးနှင့် အခြားသောပိုင်ဆိုင်မှုများ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1" y="1447801"/>
            <a:ext cx="2535447" cy="954107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2060">
                <a:alpha val="6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my-MM" sz="2800" b="1" baseline="-6000" dirty="0">
                <a:solidFill>
                  <a:schemeClr val="accent4">
                    <a:lumMod val="50000"/>
                  </a:schemeClr>
                </a:solidFill>
                <a:latin typeface="Pyidaungsu" pitchFamily="34" charset="0"/>
                <a:cs typeface="Pyidaungsu" pitchFamily="34" charset="0"/>
              </a:rPr>
              <a:t>သတ်မှတ်ခံ လူပုဂ္ဂိုလ်နှင့်အဖွဲ့အစည်း</a:t>
            </a:r>
            <a:endParaRPr lang="en-US" sz="2800" baseline="-6000" dirty="0">
              <a:solidFill>
                <a:schemeClr val="accent4">
                  <a:lumMod val="50000"/>
                </a:schemeClr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389589"/>
            <a:ext cx="2258323" cy="83099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>
                <a:alpha val="6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my-MM" sz="1600" b="1" dirty="0">
                <a:solidFill>
                  <a:schemeClr val="accent4">
                    <a:lumMod val="50000"/>
                  </a:schemeClr>
                </a:solidFill>
                <a:latin typeface="Pyidaungsu" pitchFamily="34" charset="0"/>
                <a:cs typeface="Pyidaungsu" pitchFamily="34" charset="0"/>
              </a:rPr>
              <a:t>၎င်းတို့ကထိန်းချုပ်ထား သည့် ငွေကြေး/ပစ္စည်းများ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3389589"/>
            <a:ext cx="1905000" cy="83099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>
                <a:alpha val="6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my-MM" sz="1600" b="1" dirty="0">
                <a:solidFill>
                  <a:schemeClr val="accent4">
                    <a:lumMod val="50000"/>
                  </a:schemeClr>
                </a:solidFill>
                <a:latin typeface="Pyidaungsu" pitchFamily="34" charset="0"/>
                <a:cs typeface="Pyidaungsu" pitchFamily="34" charset="0"/>
              </a:rPr>
              <a:t>၎င်းတို့ကပိုင်ဆိုင်သည့် ငွေကြေး/ပစ္စည်းများ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6800" y="3330476"/>
            <a:ext cx="1905000" cy="2308324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>
                <a:alpha val="6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my-MM" sz="1600" b="1" dirty="0">
                <a:solidFill>
                  <a:schemeClr val="accent4">
                    <a:lumMod val="50000"/>
                  </a:schemeClr>
                </a:solidFill>
                <a:latin typeface="Pyidaungsu" pitchFamily="34" charset="0"/>
                <a:cs typeface="Pyidaungsu" pitchFamily="34" charset="0"/>
              </a:rPr>
              <a:t>၎င်းတို့၏ညွှန်ကြား ချက်ဖြင့်ဆောင်ရွက် သည့် လူပုဂ္ဂိုလ်နှင့် အဖွဲ့အစည်းများက ပိုင်ဆိုင်သည့်ငွေကြေးနှင့်ပစ္စည်းများ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5100" y="3348990"/>
            <a:ext cx="2019300" cy="193899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>
                <a:alpha val="6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my-MM" sz="1600" b="1" dirty="0">
                <a:solidFill>
                  <a:schemeClr val="accent4">
                    <a:lumMod val="50000"/>
                  </a:schemeClr>
                </a:solidFill>
                <a:latin typeface="Pyidaungsu" pitchFamily="34" charset="0"/>
                <a:cs typeface="Pyidaungsu" pitchFamily="34" charset="0"/>
              </a:rPr>
              <a:t>၎င်းတို့ကိုယ်စားဆောင်ရွက်သည့် လူပုဂ္ဂိုလ်နှင့် အဖွဲ့အစည်းများက ပိုင်ဆိုင်သည့်ငွေကြေး နှင့်ပစ္စည်းများ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2900" y="5581472"/>
            <a:ext cx="2049253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>
                <a:alpha val="6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my-MM" sz="1600" b="1" dirty="0">
                <a:solidFill>
                  <a:schemeClr val="accent4">
                    <a:lumMod val="50000"/>
                  </a:schemeClr>
                </a:solidFill>
                <a:latin typeface="Pyidaungsu" pitchFamily="34" charset="0"/>
                <a:cs typeface="Pyidaungsu" pitchFamily="34" charset="0"/>
              </a:rPr>
              <a:t>ယင်းတို့မှဆင်းသက်လာသည့် ငွေကြေးနှင့် ပစ္စည်းများ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Pyidaungsu" pitchFamily="34" charset="0"/>
              <a:cs typeface="Pyidaungsu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895600" y="2819400"/>
            <a:ext cx="6743700" cy="19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220722" y="2423159"/>
            <a:ext cx="2" cy="4050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32153" y="2849701"/>
            <a:ext cx="0" cy="5465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639300" y="2819400"/>
            <a:ext cx="0" cy="5465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95600" y="2828243"/>
            <a:ext cx="0" cy="5680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67600" y="2838972"/>
            <a:ext cx="0" cy="5465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7588" y="5029200"/>
            <a:ext cx="20554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53000" y="4220586"/>
            <a:ext cx="0" cy="8086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97588" y="4220586"/>
            <a:ext cx="0" cy="8086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907525" y="5029201"/>
            <a:ext cx="0" cy="5522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52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077685" y="1419044"/>
            <a:ext cx="10036629" cy="47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ငွေကြေးခဝါချမှုတိုက်ဖျက်ရေးဥပဒေ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၊ ပုဒ်မ ၃ (ည)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အကျိုးခံစားခွင့်ရှိသူပိုင်ရှင်ဆိုသည်မှာ -</a:t>
            </a:r>
          </a:p>
          <a:p>
            <a:pPr marL="631825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မူလအဓိကပိုင်ဆိုင်သူ</a:t>
            </a:r>
          </a:p>
          <a:p>
            <a:pPr marL="631825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ဆက်သွယ်ဆောင်ရွက်သူ တစ်ဦးဦးအား ထိန်းချုပ်သူ</a:t>
            </a:r>
          </a:p>
          <a:p>
            <a:pPr marL="631825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အရောင်းအဝယ်တစ်ခုခုကို မိမိကိုယ်စား အခြားသူတစ်ဦးအား ဆောင်ရွက်စေသူ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457201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593805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11201400" cy="5715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မြန်မာနိုင်ငံတွင်းရှိ လူပုဂ္ဂိုလ်နှင့်အဖွဲ့အစည်းတိုင်းအနေဖြင့်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သတ်မှတ်ကြေညာခြင်းခံရသည့် လူပုဂ္ဂိုလ်နှင့်အဖွဲ့ အစည်းများအကျိုးစီးပွားအတွက် တိုက်ရိုက်ဖြစ်စေ၊ သွယ်ဝိုက်၍ဖြစ်စေ ရန်ပုံငွေ (သို့) အခြားပိုင်ဆိုင်မှု (သို့) စီးပွားရေးအရင်းအမြစ် (သို့) ဘဏ္ဍာရေး (သို့) အခြားဆက်စပ်ဝန်ဆောင်မှုများ ဆောင်ရွက်ပေးခြင်းမပြုရ။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သက်ဆိုင်ရာအဖွဲ့အစည်းနှင့်ကြီးကြပ်ရေးအာဏာပိုင်တို့က-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DPRK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 နှင့် အီရန်နိုင်ငံ ဆိုင်ရာ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UN Sanction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အင်တာနက်စာမျက်နှာတို့ကို အချိန်နှင့်တစ်ပြေးညီ ကြည့်ရှု ခြင်း၊ သတင်းပို့အဖွဲ့အစည်းများထံအကြောင်းကြားခြင်း‌ ဆောင်ရွက်ရန်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Sanction List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နှင့် လိုက်နာရေးလမ်းညွှန်ချုပ်များဖြန်ဝေရေးအတွက် လုပ်ထုံးလုပ်နည်းချမှတ်ထားရန်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လိုက်နာမှုအပေါ်စောင့်ကြည့်ကြပ်မတ်ရေးအစီအစဉ်များချမှတ်ထားရန်၊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ငွေရေးကြေးရေးအဖွဲ့အစည်းများနှင့်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DNFBP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 များအနေဖြင့် -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ထိန်းချုပ်ဆောင်ရွက်မှုများကို အကြမ်းဖက်မှုတိုက်ဖျက်ရေးဗဟိုအဖွဲ့ထံချက်ချင်းတင်ပြရန်</a:t>
            </a:r>
          </a:p>
          <a:p>
            <a:pPr marL="914400" lvl="1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endParaRPr lang="my-MM" altLang="en-US" sz="2000" dirty="0">
              <a:solidFill>
                <a:srgbClr val="002060"/>
              </a:solidFill>
              <a:latin typeface="Pyidaungsu" pitchFamily="34" charset="0"/>
              <a:ea typeface="Pyidaungsu" pitchFamily="34" charset="0"/>
              <a:cs typeface="Pyidaungsu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9966" y="381000"/>
            <a:ext cx="9367736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အကြမ်းဖက်မှုတိုက်ဖျက်ရေးဗဟိုအဖွဲ့၏ ၃၀-၁-၂၀၂၃ ရက်စွဲပါအမိန့်အမှတ် (၄/၂၀၂၃)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61080"/>
      </p:ext>
    </p:extLst>
  </p:cSld>
  <p:clrMapOvr>
    <a:masterClrMapping/>
  </p:clrMapOvr>
  <p:transition spd="slow" advTm="2762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11201400" cy="57150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သဘောရိုးနှင့်ဆက်နွယ်ပတ်သက်ခဲ့ပြီး နစ်နာမှုရှိသူအနေဖြင့် ထိန်းချုပ်/တားမြစ်မှုကိုပယ်ဖျက်ရန် အကြမ်းဖက် မှုတိုက်ဖျက်ရေးဗဟိုအဖွဲ့ထံတင်ပြရန်၊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စာရင်းမှပယ်ဖျက်ရေး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လုပ်ထုံးလုပ်နည်းပြဋ္ဌာန်းချက်၊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False Positive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ဖြစ်မှုမှ ပယ်ဖျက်ရေး လုပ်ထုံးလုပ်နည်းပြဋ္ဌာန်းချက်၊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ထိန်းချုပ်ထားသည့် ပိုင်ဆိုင်မှုများကို ရယူအသုံးပြုခွင့်ပေးခြင်း၊ 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Pyidaungsu" pitchFamily="34" charset="0"/>
                <a:cs typeface="Pyidaungsu" pitchFamily="34" charset="0"/>
              </a:rPr>
              <a:t>ထိန်းချုပ်ခြင်းမပြုမီကတည်ရှိခဲ့သော စာချုပ်၊ သဘောတူညီချက်၊ တရားရုံးအမိန့်များ အရ ပေးရန်/ရရန် ရှိသည့် ငွေကြေးနှင့်ပစ္စည်းများနှင့်ပတ်သက်သည့် လုပ်ထုံးလုပ်နည်းပြဋ္ဌာန်းချက်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9966" y="381000"/>
            <a:ext cx="9367736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my-MM" sz="2400" b="1" dirty="0">
                <a:solidFill>
                  <a:srgbClr val="002060"/>
                </a:solidFill>
                <a:latin typeface="Pyidaungsu" pitchFamily="34" charset="0"/>
                <a:cs typeface="Pyidaungsu" pitchFamily="34" charset="0"/>
              </a:rPr>
              <a:t>အကြမ်းဖက်မှုတိုက်ဖျက်ရေးဗဟိုအဖွဲ့၏ ၃၀-၁-၂၀၂၃ ရက်စွဲပါအမိန့်အမှတ် (၄/၂၀၂၃)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66600"/>
      </p:ext>
    </p:extLst>
  </p:cSld>
  <p:clrMapOvr>
    <a:masterClrMapping/>
  </p:clrMapOvr>
  <p:transition spd="slow" advTm="2762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781300" y="2171700"/>
            <a:ext cx="6629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Supervision on Proliferation Financing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9905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10896600" cy="518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PF TFS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စာရင်းကို မည်ကဲ့သို့ စောင့်ကြည့်ခြင်း၊ စုဆောင်းခြင်းနှင့် 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Update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ပြုလုပ်ခြင်း ဆောင်ရွက်ပါသလဲ?</a:t>
            </a:r>
          </a:p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လက်အောက်ခံ ဌာနခွဲ၊ လုပ်ငန်းခွဲများရှိပါက အဆိုပါစာရင်းကို မည်ကဲ့သို့ ဖြန့်ဝေပါသလဲ?</a:t>
            </a:r>
          </a:p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မိမိ၏ ဆက်သွယ်ဆောင်ရွက်သူများနှင့် မည်ကဲ့သို့ တိုက်ဆိုင်စိစစ်မှုပြုပါသလဲ?</a:t>
            </a:r>
          </a:p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စိစစ်တွေ့ရှိမှုတစ်စုံတစ်ရာရှိပါက မည်ကဲ့သို့ဆက်လက်ဆောင်ရွက်ပါသလဲ?</a:t>
            </a:r>
          </a:p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လေ့ကျင့်သင်တန်းပေးမှုအစီအစဉ်?</a:t>
            </a:r>
          </a:p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အထက်ပါလုပ်ငန်းစဉ်များအတွက် မူဝါဒ/လုပ်ထုံးလုပ်နည်းများ ချမှတ်ထားခြင်း ရှိ/မရှိ?</a:t>
            </a:r>
          </a:p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မူဝါဒ/လုပ်ထုံးလုပ်နည်းများအား လက်အောက်ခံ ဌာနခွဲ၊ လုပ်ငန်းခွဲများအား တစ်ပြေးညီ လိုက်နာအကောင်</a:t>
            </a: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အထည်ဖော်စေခြင်း ရှိ/မရှိ</a:t>
            </a:r>
          </a:p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r>
              <a:rPr lang="en-US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Ready made program </a:t>
            </a:r>
            <a:r>
              <a:rPr lang="my-MM" altLang="en-US" sz="20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 သုံးစွဲ?</a:t>
            </a:r>
          </a:p>
          <a:p>
            <a:pPr marL="342900" indent="-342900" algn="just">
              <a:lnSpc>
                <a:spcPct val="150000"/>
              </a:lnSpc>
              <a:spcAft>
                <a:spcPts val="450"/>
              </a:spcAft>
              <a:buFont typeface="Wingdings" pitchFamily="2" charset="2"/>
              <a:buChar char="v"/>
            </a:pPr>
            <a:endParaRPr lang="en-US" altLang="en-US" sz="2000" dirty="0">
              <a:solidFill>
                <a:srgbClr val="FF000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781300" y="466636"/>
            <a:ext cx="6629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Supervision on Proliferation Financing</a:t>
            </a:r>
            <a:endParaRPr lang="my-MM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8805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39CD-8FD3-4DFD-AFAA-526938FF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284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Webpage Addresses for Proliferation of Financing Sanction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4A6A-5843-163D-29AC-214A38E1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C98A6-A2BD-9EBE-33FE-A166C848DF7C}"/>
              </a:ext>
            </a:extLst>
          </p:cNvPr>
          <p:cNvSpPr txBox="1"/>
          <p:nvPr/>
        </p:nvSpPr>
        <p:spPr>
          <a:xfrm flipH="1">
            <a:off x="1157112" y="1621063"/>
            <a:ext cx="9877776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DPRK Sanction List (</a:t>
            </a:r>
            <a:r>
              <a:rPr lang="en-US" sz="2000" dirty="0">
                <a:hlinkClick r:id="rId2"/>
              </a:rPr>
              <a:t>https://www.un.org/securitycouncil/sanctions/1718/materials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Iran Sanction List (</a:t>
            </a:r>
            <a:r>
              <a:rPr lang="en-US" sz="2000" dirty="0">
                <a:hlinkClick r:id="rId3"/>
              </a:rPr>
              <a:t>2231 List | United Nations Security Council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my-MM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Sanction List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အပြောင်းအလဲ (</a:t>
            </a:r>
            <a:r>
              <a:rPr lang="en-US" sz="2000" dirty="0">
                <a:hlinkClick r:id="rId4"/>
              </a:rPr>
              <a:t>Press Releases | United Nations Security Council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ရပ်စဲသည့် </a:t>
            </a:r>
            <a:r>
              <a:rPr lang="en-US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Sanction 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များ (</a:t>
            </a:r>
            <a:r>
              <a:rPr lang="en-US" sz="2000" dirty="0">
                <a:hlinkClick r:id="rId5"/>
              </a:rPr>
              <a:t>Terminated Sanctions Regimes | United Nations Security Council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တားမြစ်ကုန်စည်စာရင်း (</a:t>
            </a:r>
            <a:r>
              <a:rPr lang="en-US" sz="2000" dirty="0">
                <a:hlinkClick r:id="rId6"/>
              </a:rPr>
              <a:t>Prohibited Items | United Nations Security Council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အရေးယူရန်သတ်မှတ်ထားသည့် ရေယာဉ်စာရင်း (</a:t>
            </a:r>
            <a:r>
              <a:rPr lang="en-US" sz="2000" dirty="0">
                <a:hlinkClick r:id="rId7"/>
              </a:rPr>
              <a:t>1718 Designated Vessels List | United Nations Security Council</a:t>
            </a:r>
            <a:r>
              <a:rPr lang="my-MM" sz="2000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)</a:t>
            </a:r>
            <a:endParaRPr lang="en-US" sz="2000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59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10896600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5138" indent="-465138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ဘဏ္ဍာရေးအရ ပစ်မှတ်ထားအရေးယူရန် သတ်မှတ်ခြင်းခံထားရသည့် လူပုဂ္ဂိုလ်နှင့်အဖွဲ့အစည်း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များအနေဖြင့်-</a:t>
            </a:r>
          </a:p>
          <a:p>
            <a:pPr marL="922338" lvl="1" indent="-465138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WMD </a:t>
            </a: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ပြန့်ပွား​ရေးဆောင်ရွက်ရာတွင် လိုအပ်သောအရင်းမြစ်များရရှိနိုင်ခြင်း၊</a:t>
            </a:r>
          </a:p>
          <a:p>
            <a:pPr marL="922338" lvl="1" indent="-465138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my-MM" altLang="en-US" sz="18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ထိန်းချုပ်ထားသည့် ငွေကြေးနှင့်ပစ္စည်းများကို ခွင့်ပြုချက်မရှိဘဲ အသုံးပြုနိုင်ခြင်း၊ </a:t>
            </a: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လူအများအပြားသေကြေစေသောလက်နက်များဖြင့် ခြိမ်းခြောက်မှုကိုခံရနိုင်ခြင်း၊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UN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နှင့် နိုင်ငံအာဏာပိုင်တို့၏ ပစ်မှတ်ထားအရေးယူရန် သတ်မှတ်ခြင်းကဲ့သို့သော ပြစ်ဒဏ်ချမှတ်</a:t>
            </a:r>
            <a:r>
              <a:rPr lang="en-US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ခံရနိုင်ခြင်း၊ 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my-MM" altLang="en-US" sz="22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နိုင်ငံတော်၊ သက်ဆိုင်ရာကဏ္ဍများနှင့် ပုဂ္ဂလိကဏ္ဍတို့၏ ဂုဏ်သိက္ခာ ကျဆင်းစေခြင်း၊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05000" y="396925"/>
            <a:ext cx="8382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အကျိုးဆက် (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Consequence</a:t>
            </a:r>
            <a:r>
              <a:rPr lang="my-MM" altLang="en-US" sz="2400" b="1" dirty="0">
                <a:solidFill>
                  <a:srgbClr val="00206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  <a:endParaRPr lang="en-US" altLang="en-US" sz="2400" b="1" dirty="0">
              <a:solidFill>
                <a:srgbClr val="00206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9780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T, Police &amp; Group Exam Maths Question &amp; Answer">
            <a:extLst>
              <a:ext uri="{FF2B5EF4-FFF2-40B4-BE49-F238E27FC236}">
                <a16:creationId xmlns:a16="http://schemas.microsoft.com/office/drawing/2014/main" id="{3F435C3F-7F22-575A-2652-467AF8DA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143000"/>
            <a:ext cx="45148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7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045028" y="1422641"/>
            <a:ext cx="1019991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ကုမ္ပဏီ/အဖွဲ့အစည်းတစ်ခုကို-</a:t>
            </a:r>
          </a:p>
          <a:p>
            <a:pPr algn="just">
              <a:lnSpc>
                <a:spcPct val="150000"/>
              </a:lnSpc>
            </a:pPr>
            <a:endParaRPr lang="my-MM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FATF	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		၂၅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% 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နှင့်အထက် ပိုင်ဆိုင်/ထိန်းချုပ်ထားသူ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my-MM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ငွေကြေးခဝါချမှုတိုက်ဖျက်ရေး	၂၅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% 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နှင့်အထက် ပိုင်ဆိုင်/ထိန်းချုပ်ထားသူ</a:t>
            </a:r>
          </a:p>
          <a:p>
            <a:pPr algn="just">
              <a:lnSpc>
                <a:spcPct val="150000"/>
              </a:lnSpc>
            </a:pP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   နည်းဥပဒေ ၂၄</a:t>
            </a:r>
            <a:endParaRPr lang="en-US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my-MM" altLang="en-US" sz="24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မြန်မာနိုင်ငံတော်ဗဟိုဘဏ်		၂၀</a:t>
            </a:r>
            <a:r>
              <a:rPr lang="en-US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% </a:t>
            </a: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နှင့်အထက် ပိုင်ဆိုင်/ထိန်းချုပ်ထားသူ</a:t>
            </a:r>
          </a:p>
          <a:p>
            <a:pPr algn="just">
              <a:lnSpc>
                <a:spcPct val="150000"/>
              </a:lnSpc>
            </a:pPr>
            <a:r>
              <a:rPr lang="my-MM" altLang="en-US" sz="2400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	</a:t>
            </a:r>
            <a:endParaRPr lang="en-US" altLang="en-US" sz="2200" dirty="0">
              <a:solidFill>
                <a:srgbClr val="00206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457201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ရှိသူပိုင်ရှင်ဆိုသည်မှာ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0442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696248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အကျိုးခံစားခွင</a:t>
            </a:r>
            <a:r>
              <a:rPr lang="en-US" altLang="en-US" sz="2800" b="1" dirty="0">
                <a:solidFill>
                  <a:srgbClr val="00206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့်</a:t>
            </a:r>
            <a:r>
              <a:rPr lang="en-US" altLang="en-US" sz="2800" b="1" dirty="0" err="1">
                <a:solidFill>
                  <a:srgbClr val="00206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ရှိသူပိုင်ရှင်ဆိုသည်မှာ</a:t>
            </a:r>
            <a:r>
              <a:rPr lang="en-US" altLang="en-US" sz="2800" b="1" dirty="0">
                <a:solidFill>
                  <a:srgbClr val="002060"/>
                </a:solidFill>
                <a:latin typeface="Myanmar2" pitchFamily="34" charset="0"/>
                <a:ea typeface="Myanmar2" pitchFamily="34" charset="0"/>
                <a:cs typeface="Myanmar2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9377" y="5105403"/>
            <a:ext cx="228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7924" y="3581403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COMPANY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0831" y="3603728"/>
            <a:ext cx="228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COMPANY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9200" y="2438405"/>
            <a:ext cx="13781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Mr. 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51840" y="2438401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Ms. 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3958" y="2438405"/>
            <a:ext cx="137554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Mr. 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0832" y="2438405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Ms. 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9594" y="2438402"/>
            <a:ext cx="13781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Mr. X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40925" y="4724402"/>
            <a:ext cx="2762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4240924" y="4412400"/>
            <a:ext cx="0" cy="312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03831" y="4434724"/>
            <a:ext cx="0" cy="289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22377" y="472440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6" idx="0"/>
          </p:cNvCxnSpPr>
          <p:nvPr/>
        </p:nvCxnSpPr>
        <p:spPr>
          <a:xfrm>
            <a:off x="2688678" y="3124202"/>
            <a:ext cx="1552247" cy="4572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2688678" y="2900066"/>
            <a:ext cx="1" cy="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2"/>
          </p:cNvCxnSpPr>
          <p:nvPr/>
        </p:nvCxnSpPr>
        <p:spPr>
          <a:xfrm>
            <a:off x="4240924" y="2900066"/>
            <a:ext cx="0" cy="224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48" name="Elbow Connector 104447"/>
          <p:cNvCxnSpPr>
            <a:stCxn id="7" idx="0"/>
          </p:cNvCxnSpPr>
          <p:nvPr/>
        </p:nvCxnSpPr>
        <p:spPr>
          <a:xfrm rot="5400000" flipH="1" flipV="1">
            <a:off x="8064396" y="2139840"/>
            <a:ext cx="403325" cy="25244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50" name="Straight Connector 104449"/>
          <p:cNvCxnSpPr>
            <a:stCxn id="8" idx="2"/>
          </p:cNvCxnSpPr>
          <p:nvPr/>
        </p:nvCxnSpPr>
        <p:spPr>
          <a:xfrm>
            <a:off x="9528284" y="2900069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042043" y="2900068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10400" y="2900065"/>
            <a:ext cx="0" cy="30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68158" y="4736070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50%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8024" y="4712679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50%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45777" y="3124202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60%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7848" y="2980958"/>
            <a:ext cx="6858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40%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001" y="2935294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20%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43636" y="3139534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40%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29877" y="3153193"/>
            <a:ext cx="7968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4351295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381001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အကျိုးခံစားခွင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့်</a:t>
            </a:r>
            <a:r>
              <a:rPr lang="en-US" altLang="en-US" sz="2400" b="1" dirty="0" err="1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ရှိသူပိုင်ရှင</a:t>
            </a:r>
            <a:r>
              <a:rPr lang="en-US" altLang="en-US" sz="2400" b="1" dirty="0">
                <a:solidFill>
                  <a:srgbClr val="00206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8E9-CAB2-4AD5-B0A6-E444C95223B5}" type="slidenum">
              <a:rPr lang="en-US" smtClean="0">
                <a:solidFill>
                  <a:srgbClr val="002060"/>
                </a:solidFill>
              </a:rPr>
              <a:t>9</a:t>
            </a:fld>
            <a:endParaRPr lang="en-US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18319" r="20270" b="12069"/>
          <a:stretch/>
        </p:blipFill>
        <p:spPr bwMode="auto">
          <a:xfrm>
            <a:off x="1828800" y="1143001"/>
            <a:ext cx="8686800" cy="50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531" y="648078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Ref:  CCAB’s AML Guidance</a:t>
            </a:r>
          </a:p>
        </p:txBody>
      </p:sp>
    </p:spTree>
    <p:extLst>
      <p:ext uri="{BB962C8B-B14F-4D97-AF65-F5344CB8AC3E}">
        <p14:creationId xmlns:p14="http://schemas.microsoft.com/office/powerpoint/2010/main" val="42468179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15704</Words>
  <Application>Microsoft Office PowerPoint</Application>
  <PresentationFormat>Widescreen</PresentationFormat>
  <Paragraphs>547</Paragraphs>
  <Slides>66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Myanmar2</vt:lpstr>
      <vt:lpstr>Pyidaungsu</vt:lpstr>
      <vt:lpstr>Wingdings</vt:lpstr>
      <vt:lpstr>Office Theme</vt:lpstr>
      <vt:lpstr>ငွေကြေးခဝါချမှု၊ အကြမ်းဖက်မှုကိုငွေကြေး‌ထောက်ပံ့မှု၊ လူအများအပြားသေကြေစေသောလက်နက်များပြန့်ပွားစေရန်ငွေကြေးထောက်ပံ့မှု တိုက်ဖျက်ရေးဆိုင်ရာ သတိပြုလိုက်နာရမည့်အချက်များ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ကုမ္ပဏီအဖွဲ့အစည်းများနှင့်ဆက်နွယ်သော ငွေကြေးခဝါချမှုဆိုင်ရာ မှုခင်းနမူနာ</vt:lpstr>
      <vt:lpstr>Using Cooperate Vehicles to commit crime</vt:lpstr>
      <vt:lpstr>တရားစွဲတင်ပို့မှု</vt:lpstr>
      <vt:lpstr>ငွေကြေးခဝါချသည့်နည်းပုံစံများ (ML Typologies)</vt:lpstr>
      <vt:lpstr>နိုင်ငံရေးပါတီနှင့်ဆက်နွယ်သောငွေကြေးခဝါချမှု</vt:lpstr>
      <vt:lpstr>နိုင်ငံရေးပါတီနှင့်ဆက်နွယ်သောငွေကြေးခဝါချမှု</vt:lpstr>
      <vt:lpstr>ရရှိသည့်ပိုင်ဆိုင်မှုသတင်းအချက်အလက်အမျိုးအစားများ</vt:lpstr>
      <vt:lpstr>PowerPoint Presentation</vt:lpstr>
      <vt:lpstr>ပြစ်မှုကျူးလွန်သူများ ဖွဲ့စည်းတည်ထောင်လုပ်ကိုင်ခဲ့သည့် နိုင်ငံရေးပါတီနှင့်ကုမ္ပဏီလုပ်ငန်းများ</vt:lpstr>
      <vt:lpstr>ပါဝင်သည့်ငွေကြေးခဝါချမှုအမျိုးအစားများ</vt:lpstr>
      <vt:lpstr>နိုင်ငံတကာပူးပေါင်းဆောင်ရွက်မှု</vt:lpstr>
      <vt:lpstr>နိုင်ငံသားစိစစ်ရေးကဒ်အတုများအသုံးပြု၍ ကုမ္ပဏီများဖွဲ့စည်းကာ လိမ်လည်မှုကျူးလွန်သည့်မှုခင်းဖြစ်စဉ်နမူနာ</vt:lpstr>
      <vt:lpstr>မှုခင်းဖြစ်စဉ်</vt:lpstr>
      <vt:lpstr>Predicate Offence I</vt:lpstr>
      <vt:lpstr>ငွေကြေးခဝါချမှု</vt:lpstr>
      <vt:lpstr>ပြစ်မှုကျူးလွန်ရာမှရရှိသည့်ငွေကြေးနှင့်ပစ္စည်းများအား ထိန်းချုပ်မှု/ သိမ်းဆည်းမှု</vt:lpstr>
      <vt:lpstr>PowerPoint Presentation</vt:lpstr>
      <vt:lpstr>PowerPoint Presentation</vt:lpstr>
      <vt:lpstr>PowerPoint Presentation</vt:lpstr>
      <vt:lpstr>PowerPoint Presentation</vt:lpstr>
      <vt:lpstr>Panama Paper</vt:lpstr>
      <vt:lpstr>PowerPoint Presentation</vt:lpstr>
      <vt:lpstr>Paradise Paper</vt:lpstr>
      <vt:lpstr>PowerPoint Presentation</vt:lpstr>
      <vt:lpstr>Pandora Paper</vt:lpstr>
      <vt:lpstr>ကုမ္ပဏီအဖွဲ့အစည်းများဆိုင်ရာ ပြစ်ဒဏ်ပြဋ္ဌာန်းချက်များ</vt:lpstr>
      <vt:lpstr>ကုမ္ပဏီအဖွဲ့အစည်းများဆိုင်ရာ ပြစ်ဒဏ်ပြဋ္ဌာန်းချက်များ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ပြည်တွင်း CPF မူဘောင်</vt:lpstr>
      <vt:lpstr>အကြမ်းဖက်မှုတိုက်ဖျက်ရေးဗဟိုအဖွဲ့၏ ၃၀-၁-၂၀၂၃ ရက်စွဲပါအမိန့်အမှတ် (၄/၂၀၂၃)</vt:lpstr>
      <vt:lpstr>အကြမ်းဖက်မှုတိုက်ဖျက်ရေးဗဟိုအဖွဲ့၏ ၃၀-၁-၂၀၂၃ ရက်စွဲပါအမိန့်အမှတ် (၄/၂၀၂၃)</vt:lpstr>
      <vt:lpstr>PowerPoint Presentation</vt:lpstr>
      <vt:lpstr>အကြမ်းဖက်မှုတိုက်ဖျက်ရေးဗဟိုအဖွဲ့၏ ၃၀-၁-၂၀၂၃ ရက်စွဲပါအမိန့်အမှတ် (၄/၂၀၂၃)</vt:lpstr>
      <vt:lpstr>အကြမ်းဖက်မှုတိုက်ဖျက်ရေးဗဟိုအဖွဲ့၏ ၃၀-၁-၂၀၂၃ ရက်စွဲပါအမိန့်အမှတ် (၄/၂၀၂၃)</vt:lpstr>
      <vt:lpstr>PowerPoint Presentation</vt:lpstr>
      <vt:lpstr>PowerPoint Presentation</vt:lpstr>
      <vt:lpstr>Webpage Addresses for Proliferation of Financing Sanction List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THURAIN AUNG</dc:creator>
  <cp:lastModifiedBy>THURAIN AUNG</cp:lastModifiedBy>
  <cp:revision>293</cp:revision>
  <dcterms:created xsi:type="dcterms:W3CDTF">2023-01-21T23:35:43Z</dcterms:created>
  <dcterms:modified xsi:type="dcterms:W3CDTF">2023-03-14T03:59:57Z</dcterms:modified>
</cp:coreProperties>
</file>